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312" r:id="rId6"/>
    <p:sldId id="306" r:id="rId7"/>
    <p:sldId id="299" r:id="rId8"/>
    <p:sldId id="287" r:id="rId9"/>
    <p:sldId id="289" r:id="rId10"/>
    <p:sldId id="290" r:id="rId11"/>
    <p:sldId id="294" r:id="rId12"/>
    <p:sldId id="296" r:id="rId13"/>
    <p:sldId id="291" r:id="rId14"/>
    <p:sldId id="295" r:id="rId15"/>
    <p:sldId id="308" r:id="rId16"/>
    <p:sldId id="298" r:id="rId17"/>
    <p:sldId id="300" r:id="rId18"/>
    <p:sldId id="301" r:id="rId19"/>
    <p:sldId id="302" r:id="rId20"/>
    <p:sldId id="311" r:id="rId21"/>
    <p:sldId id="293" r:id="rId22"/>
    <p:sldId id="315" r:id="rId23"/>
    <p:sldId id="316" r:id="rId24"/>
    <p:sldId id="307" r:id="rId25"/>
    <p:sldId id="313" r:id="rId26"/>
    <p:sldId id="314" r:id="rId27"/>
    <p:sldId id="309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>
          <p15:clr>
            <a:srgbClr val="A4A3A4"/>
          </p15:clr>
        </p15:guide>
        <p15:guide id="2" pos="3864">
          <p15:clr>
            <a:srgbClr val="A4A3A4"/>
          </p15:clr>
        </p15:guide>
        <p15:guide id="3" pos="7512">
          <p15:clr>
            <a:srgbClr val="A4A3A4"/>
          </p15:clr>
        </p15:guide>
        <p15:guide id="4" pos="144">
          <p15:clr>
            <a:srgbClr val="A4A3A4"/>
          </p15:clr>
        </p15:guide>
        <p15:guide id="5" orient="horz" pos="624">
          <p15:clr>
            <a:srgbClr val="A4A3A4"/>
          </p15:clr>
        </p15:guide>
        <p15:guide id="6" orient="horz" pos="40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9900"/>
    <a:srgbClr val="583D28"/>
    <a:srgbClr val="FAACD3"/>
    <a:srgbClr val="F779B8"/>
    <a:srgbClr val="F83672"/>
    <a:srgbClr val="FB9FC6"/>
    <a:srgbClr val="F54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AAF665-1D8C-4374-BD76-BB5EF4D2C1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9DF86-E5A0-4225-9DA3-A967B73555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7DFCB5-A864-4500-9F4C-8323DADDED94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7E25A-0C50-455E-B680-9E393477CF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750A5-BC83-4EC2-9204-F7D1C12560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7D1A99-F839-4F4F-97BD-DAFD401350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1A9BA6-BBEC-403B-AA80-6F24D7238F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00154-084E-4711-AC8C-01E8C2E3D18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B4A07BF-8CC2-40CE-8559-D02522B05544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7FE258-3973-40AD-A335-05BDFB39C4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6921FE9-8B7A-4C84-8722-01C9F5332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FBB1F-57E1-43CF-A74D-F7B5133869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1315D-C979-4F27-95EB-A6787223A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D285C6A-66E5-4014-899D-6BAD15BE56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436E5D2-E415-4B88-916F-CF8C565797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93BAF83D-7D35-46CB-8962-D7BA17D18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3E4BCFF5-742E-4508-8060-953C1323A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6EA5A1-71D9-4D0E-9E4E-874080EA63DE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3D033655-92BC-42DA-83D7-2A17148E64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6461DA35-5EAE-4F13-A599-681EBCFBD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2A5B3039-B1DF-4E76-8CF1-EBAFFAFC2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AE8FBF-8439-4E81-BCE4-19F851093DB5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33B385AD-E925-4F95-BFEE-43D70344D4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7F2B86BC-DBB0-4156-970D-A2D5954B9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D5BD511E-E4FA-4220-BFB6-8CFD3D63AD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CFC881-B92B-4C99-9BCD-D8BA8C78EE7A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41BBB1FF-6991-42EB-87F6-F7879AB9CA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1134BF74-F49C-4B72-A503-E85E8E8A6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92305855-429A-4DD6-BD6C-6B7496C38B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474FDA-B65E-4856-8793-5BBA145D274A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82D2E489-4B74-4B31-958F-061990A2C5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1EC11586-DC16-4263-BAF0-58CD51B21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1603ECC1-4D73-4772-834E-99F2420478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73EDDC2-9015-4E2D-9F08-C2AF5726B1D4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AF6AC74B-C4A8-4129-A820-67AB21D247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6D1386B9-98F1-473F-A3F7-F332AE0F2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38DAF074-0395-4C76-B715-3A145A0C7A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C29BDD-5A65-4AAE-9A45-B0572D39180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5B1CE611-5C3D-484F-8C0E-CA00A17A4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E5968D9F-2771-431A-A27C-6301DEA54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FAD6915D-E308-4AF7-85AF-4E4C48015C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89912B-DCD7-4C98-ABE7-03A5A7A6E2F6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A7F67AD7-5140-4780-B0F4-FECBDBB311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A3E804E1-E6AA-4344-A3C7-37E122295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0301F86D-465D-4E71-882E-7A555038D8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72633E-16BF-4E9F-B9F5-688BF2544558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AB20A557-5987-4954-8AE1-8B0D4BF84C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9CECC92E-4969-4077-89C8-09EEECB86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EE8A7603-8BE1-447B-A73B-BD228B4D43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7CD207C-6EFA-4CF5-B12F-D7F351714E97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B63CE7B1-DEE4-485A-A685-0B961B09F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DABB249C-334C-4013-B24A-FACA90AF5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5CDF2D7E-8C0D-410B-B74B-CBB957F21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DC18F7A-E887-4768-B835-0AD3DA40A3EE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41A887FD-CC5B-46A6-8441-D17ED561A6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09A644B4-F4FD-4305-B848-89A19B3AF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0049877C-4CC4-410D-A855-DCB510F160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2235BC-3069-476B-8EBD-31AC0FEFBF39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650968D4-B175-4A13-839E-240FAFA280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CD6CA892-6C8F-4EB9-97A9-06676C20A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B8D262E-0339-4692-A7B9-B8D9CC2438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718C64-BC6E-4036-BCE5-B6C3544A736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06CF5F60-D44C-45FD-92A5-0E7FC73D60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69A60075-C7C1-4E89-87F3-FBA562A60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FCFC04A6-6AF9-4F99-991A-70979AE3AC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F3F8F65-7F59-4BB6-9E6B-7ADD982F3BA5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4A0E01A6-E15E-4890-BD08-5C3BB5EE9A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FF193441-7CBA-4417-9F23-985CA369D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7A32B4D1-45C2-4CFE-B8E6-454439BCB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7BFDAA-441C-4C08-8112-BB1EA4A85D92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3BD7F83C-CD58-4D51-98CF-D9ABDA97A6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6352BC06-C432-44D4-9BF3-57FD89C583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D5564B22-56BD-4EC8-ABD6-F65015D821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978149F-3BF2-448C-A147-41C4B1B25176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B9286CE-3A2B-4EA2-9F3B-6B5A7EE486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1551F360-B692-4603-BEFA-BB2BDF56A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BE501F70-7953-41BE-ABE1-F7DE0E9565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9093FE3-B6CC-4944-BBDF-1571E54FAE28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A5245153-9FA7-459B-B8F7-53A015FF62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EB5B86A4-AFC1-4AA8-8471-631DD2271E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8D3BF335-3331-48BB-973B-1925D8E1A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9B2131-6F3A-49EA-882E-B3F6481B16A8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EF8100D4-67F6-49E0-8ABE-4630295117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9DF9B19-413A-444A-81A7-7DE05C783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34C056A3-A9C2-491C-A610-9BCBCC05EB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1113D7-E14C-40DA-BBF2-A035D7655AAC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29B04C57-AB32-4D28-8375-5A97F90768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FEB381AA-B374-4C54-87B2-786200A617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3C0CD88A-E8A6-4F86-8607-0DC8A5C994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367AC6-4132-4D28-9BAE-EEB8FB894434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568490D3-0EAB-4832-A911-E667E74A2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3C71ED07-B964-478A-9F29-F07511AFF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229563C3-0D3F-4E20-A0DA-1015D777D6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72B163-8709-4A85-B574-B2AD633A009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9E3C7278-E12A-4070-A92D-C50DED5B2C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1231F019-CCAA-4B08-9EDC-1C266B3A7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748984B1-2976-43B1-95E0-7D19505AAB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AF7EC43-97A2-477A-818C-C7B90352A4E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013C3-B5D8-4A79-83C7-1FA95CD5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80E9C-11D2-4AEF-B5D2-9E9B0E9CF6D3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7920-8804-4FA0-BE44-691F4886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1AC6D-0FC8-40AB-BA00-C378472C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9375F-33B5-4E39-BC4D-26C7D86D91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1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EA66A-411F-4B55-BB75-32EDD12B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04971-6C77-4302-A0A1-9B8C19CBFA2C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1A0D0-DE68-4781-8505-6A94404A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EDD24-8AEA-4F84-8AB1-B4BF0159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DC4C1-744C-41AD-B5F9-88551038D4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0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E81E3-F67E-428D-9188-D25335BE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6E6F8-12C4-4B51-A068-A4180C3CBB3D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B7624-A3C6-465D-A769-926E0515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372DB-BF77-4E55-8371-7B81BE1E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B91FB-7881-40F2-B7BD-7CABAC0788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14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1361591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34"/>
          <p:cNvSpPr>
            <a:spLocks noGrp="1"/>
          </p:cNvSpPr>
          <p:nvPr>
            <p:ph type="pic" sz="quarter" idx="11"/>
          </p:nvPr>
        </p:nvSpPr>
        <p:spPr>
          <a:xfrm>
            <a:off x="442092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Picture Placeholder 34"/>
          <p:cNvSpPr>
            <a:spLocks noGrp="1"/>
          </p:cNvSpPr>
          <p:nvPr>
            <p:ph type="pic" sz="quarter" idx="12"/>
          </p:nvPr>
        </p:nvSpPr>
        <p:spPr>
          <a:xfrm>
            <a:off x="740729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Picture Placeholder 34"/>
          <p:cNvSpPr>
            <a:spLocks noGrp="1"/>
          </p:cNvSpPr>
          <p:nvPr>
            <p:ph type="pic" sz="quarter" idx="13"/>
          </p:nvPr>
        </p:nvSpPr>
        <p:spPr>
          <a:xfrm>
            <a:off x="10456949" y="2616354"/>
            <a:ext cx="887413" cy="889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439643" y="4491306"/>
            <a:ext cx="2158999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3580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16"/>
          </p:nvPr>
        </p:nvSpPr>
        <p:spPr>
          <a:xfrm>
            <a:off x="6628138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9676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8"/>
          </p:nvPr>
        </p:nvSpPr>
        <p:spPr>
          <a:xfrm>
            <a:off x="233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9"/>
          </p:nvPr>
        </p:nvSpPr>
        <p:spPr>
          <a:xfrm>
            <a:off x="3281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20"/>
          </p:nvPr>
        </p:nvSpPr>
        <p:spPr>
          <a:xfrm>
            <a:off x="6326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21"/>
          </p:nvPr>
        </p:nvSpPr>
        <p:spPr>
          <a:xfrm>
            <a:off x="9374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96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A5F7-6F9A-463B-B33F-70DE5A91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A39EA-9649-4883-8B35-1BC5A86BF53C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39ACC-0759-43FE-8C0A-56F03046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99626-A8EB-4D29-894E-129F930A7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B6222-F087-4658-BB9F-1E0406C89B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5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63E0F-7ED7-4C5E-BAD4-0D7DBEDA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6E512-8F05-461F-8947-29D22B55713B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D2A00-3BE5-4D3A-9827-74BD8FB0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DDCC6-EC9A-4D6B-898F-9DEC42B3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B2ADE-7289-4C59-934D-DA16F48F1D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9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6161227-CE85-4565-8D35-405F85D7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58A39-E875-4CD3-B5E5-92AC03D9A922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DEA6EEF-4D4B-4161-951A-CC6A5874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20D61E-4B4A-46EC-9CB0-D69CB14B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25691-5308-42B9-B0BE-8690D08871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4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343DB85-11E0-4FF1-A39A-77BB3CBA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41A10-C3F5-4B44-B194-8FD818C2A56A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9EAD8E-B51D-4487-9135-AC1F83EC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D4D46A-099E-49D1-A2D4-45CBE8B6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C916C-3C5F-4ADD-8758-C0592363CE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9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233551-A039-4BC7-ACC3-01209D45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ABA92-0185-4D84-AD4B-204A0525D447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77B034E-136A-4119-8E4F-541CA2734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2C21E8-F230-47C4-8F55-3561442F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891D7-D355-44AF-81E8-21AF9CBDC5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9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D5E3C89-6C38-47EA-AE07-B829B4EF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7EA6C-CBC4-4D39-91E5-5F4B304ADBFF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1E2DA96-8B74-4D46-A154-067D56B9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24D67A5-2CE7-403F-8013-42A1E976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C81C1-5761-4241-8D5C-9FB6B180CA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3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FEBEBD-40A3-4596-A685-9E2EFE64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AF496-8ECA-4EB5-80BA-9C0EBA7F32C3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161D5B-E79F-4EEF-8110-08DE8738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871F5F-7C8E-499D-9CE1-706F870A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A10A9-BAB1-42E1-95C1-AE8CE2746E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8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55F8D0-DF98-4958-B8B7-72DA6E0F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1951EC-2B91-45C3-8008-3B2421CFAF7D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2A731E-0894-4341-86B0-95995251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82FB80-F390-40C6-A5F1-792DD7BF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FF620-440A-49C6-B6CB-1AA2A29820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16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02DCA30-B2F2-4042-A43B-35D3292163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775850E-6E51-456A-8FB6-13FE8F75D1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B0E30-65C0-4D86-AB3A-079256E4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3B7388C-24CC-4FD7-A53F-FAF7D15CEC3B}" type="datetimeFigureOut">
              <a:rPr lang="en-US"/>
              <a:pPr>
                <a:defRPr/>
              </a:pPr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BD6FA-08D1-40BF-9CF3-83172E290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18184-0DF0-44FA-8D30-3F1F3944E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E085FBE-DD5B-4D1C-8F4B-A5BEEF972D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4">
            <a:extLst>
              <a:ext uri="{FF2B5EF4-FFF2-40B4-BE49-F238E27FC236}">
                <a16:creationId xmlns:a16="http://schemas.microsoft.com/office/drawing/2014/main" id="{CA55C3F9-E19B-4787-98E9-5D3A78AFE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5B9F22-52A7-493E-8A8E-8BD9E873ED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5124" name="TextBox 17">
            <a:extLst>
              <a:ext uri="{FF2B5EF4-FFF2-40B4-BE49-F238E27FC236}">
                <a16:creationId xmlns:a16="http://schemas.microsoft.com/office/drawing/2014/main" id="{165C369E-1CBA-49A9-9372-7DDECD58D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925" y="1985963"/>
            <a:ext cx="10450513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chemeClr val="bg1"/>
                </a:solidFill>
                <a:latin typeface="Algerian" panose="04020705040A02060702" pitchFamily="82" charset="0"/>
              </a:rPr>
              <a:t>CROWD CONTROLLER USING IR SENSORS AND ARDUINO</a:t>
            </a:r>
            <a:endParaRPr lang="en-IN" altLang="en-US" sz="600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125" name="TextBox 2">
            <a:extLst>
              <a:ext uri="{FF2B5EF4-FFF2-40B4-BE49-F238E27FC236}">
                <a16:creationId xmlns:a16="http://schemas.microsoft.com/office/drawing/2014/main" id="{C270AD76-8022-4EA5-86C0-CA1B4BBFE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050" y="4462463"/>
            <a:ext cx="6386513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b="1">
                <a:solidFill>
                  <a:srgbClr val="FFFF00"/>
                </a:solidFill>
                <a:latin typeface="Algerian" panose="04020705040A02060702" pitchFamily="82" charset="0"/>
              </a:rPr>
              <a:t>GUIDED BY:-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en-US" sz="2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Mrs</a:t>
            </a:r>
            <a:r>
              <a:rPr lang="en-US" altLang="en-US" sz="3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altLang="en-US" sz="2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P.Y.VANI MAM  </a:t>
            </a:r>
            <a:r>
              <a:rPr lang="en-IN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r>
              <a:rPr lang="en-IN" altLang="en-US" sz="29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8" hidden="1">
            <a:extLst>
              <a:ext uri="{FF2B5EF4-FFF2-40B4-BE49-F238E27FC236}">
                <a16:creationId xmlns:a16="http://schemas.microsoft.com/office/drawing/2014/main" id="{F22FFB18-DB60-4B59-AB74-905070563A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ED31ADCC-8A0A-46F3-B1FF-34B84020AC9D}"/>
              </a:ext>
            </a:extLst>
          </p:cNvPr>
          <p:cNvCxnSpPr>
            <a:cxnSpLocks/>
          </p:cNvCxnSpPr>
          <p:nvPr/>
        </p:nvCxnSpPr>
        <p:spPr>
          <a:xfrm>
            <a:off x="8782050" y="522288"/>
            <a:ext cx="340995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169CE439-6F97-4A24-8ACC-26E73B066D5F}"/>
              </a:ext>
            </a:extLst>
          </p:cNvPr>
          <p:cNvSpPr txBox="1">
            <a:spLocks/>
          </p:cNvSpPr>
          <p:nvPr/>
        </p:nvSpPr>
        <p:spPr>
          <a:xfrm>
            <a:off x="0" y="3460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Purpose of each component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8D148BBE-A17D-4DB8-819A-86472E23B228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297656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TextBox 15">
            <a:extLst>
              <a:ext uri="{FF2B5EF4-FFF2-40B4-BE49-F238E27FC236}">
                <a16:creationId xmlns:a16="http://schemas.microsoft.com/office/drawing/2014/main" id="{80FC28E9-A9B7-4936-AB4F-610E18E1E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1201738"/>
            <a:ext cx="3733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IN" altLang="en-US" sz="2400">
                <a:solidFill>
                  <a:srgbClr val="0066FF"/>
                </a:solidFill>
                <a:latin typeface="Algerian" panose="04020705040A02060702" pitchFamily="82" charset="0"/>
                <a:ea typeface="Times New Roman" panose="02020603050405020304" pitchFamily="18" charset="0"/>
                <a:cs typeface="Calibri" panose="020F0502020204030204" pitchFamily="34" charset="0"/>
              </a:rPr>
              <a:t>POTENTIOMETER </a:t>
            </a:r>
          </a:p>
        </p:txBody>
      </p:sp>
      <p:sp>
        <p:nvSpPr>
          <p:cNvPr id="23559" name="TextBox 16">
            <a:extLst>
              <a:ext uri="{FF2B5EF4-FFF2-40B4-BE49-F238E27FC236}">
                <a16:creationId xmlns:a16="http://schemas.microsoft.com/office/drawing/2014/main" id="{50EF6241-6B3E-4C89-BFB8-24F0BC7D8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1936750"/>
            <a:ext cx="7253288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Potentiometer (POT) is a passive electronic component.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Potentiometer is used for adjusting various parameters like voltage, current…etc., in an electronic circuit.</a:t>
            </a:r>
          </a:p>
        </p:txBody>
      </p:sp>
      <p:sp>
        <p:nvSpPr>
          <p:cNvPr id="23560" name="TextBox 1">
            <a:extLst>
              <a:ext uri="{FF2B5EF4-FFF2-40B4-BE49-F238E27FC236}">
                <a16:creationId xmlns:a16="http://schemas.microsoft.com/office/drawing/2014/main" id="{C1929D55-8FD2-4755-BFE4-766C35467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825" y="4776788"/>
            <a:ext cx="6973888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Connection of potentiometer in the circuit:</a:t>
            </a:r>
            <a:endParaRPr lang="en-IN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Connect</a:t>
            </a: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middle terminal of potentiometer to VEE of LCD and remaining two terminals of potentiometer to GND and VCC one for each respectively</a:t>
            </a:r>
          </a:p>
        </p:txBody>
      </p:sp>
      <p:pic>
        <p:nvPicPr>
          <p:cNvPr id="23561" name="Picture 3">
            <a:extLst>
              <a:ext uri="{FF2B5EF4-FFF2-40B4-BE49-F238E27FC236}">
                <a16:creationId xmlns:a16="http://schemas.microsoft.com/office/drawing/2014/main" id="{5859BE22-E88E-48EF-8F95-E5477F630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38" y="1092200"/>
            <a:ext cx="45815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TextBox 4">
            <a:extLst>
              <a:ext uri="{FF2B5EF4-FFF2-40B4-BE49-F238E27FC236}">
                <a16:creationId xmlns:a16="http://schemas.microsoft.com/office/drawing/2014/main" id="{FFF5231A-CA12-4E11-A36D-463BE34FC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825" y="3763963"/>
            <a:ext cx="612775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900" b="1">
                <a:latin typeface="Calibri" panose="020F0502020204030204" pitchFamily="34" charset="0"/>
                <a:cs typeface="Calibri" panose="020F0502020204030204" pitchFamily="34" charset="0"/>
              </a:rPr>
              <a:t>Specifications:-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cs typeface="Calibri" panose="020F0502020204030204" pitchFamily="34" charset="0"/>
              </a:rPr>
              <a:t>Resistance range- 0-10kilo ohms  , resistance tolerance- </a:t>
            </a:r>
            <a:r>
              <a:rPr lang="en-IN" altLang="en-US" sz="1800">
                <a:latin typeface="Arial" panose="020B0604020202020204" pitchFamily="34" charset="0"/>
              </a:rPr>
              <a:t>±10%</a:t>
            </a:r>
            <a:endParaRPr lang="en-IN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563" name="Group 12">
            <a:extLst>
              <a:ext uri="{FF2B5EF4-FFF2-40B4-BE49-F238E27FC236}">
                <a16:creationId xmlns:a16="http://schemas.microsoft.com/office/drawing/2014/main" id="{013AC338-97F7-4245-A664-D993950AF193}"/>
              </a:ext>
            </a:extLst>
          </p:cNvPr>
          <p:cNvGrpSpPr>
            <a:grpSpLocks/>
          </p:cNvGrpSpPr>
          <p:nvPr/>
        </p:nvGrpSpPr>
        <p:grpSpPr bwMode="auto">
          <a:xfrm>
            <a:off x="771525" y="3900488"/>
            <a:ext cx="3338513" cy="2182812"/>
            <a:chOff x="822176" y="782126"/>
            <a:chExt cx="6974845" cy="4049385"/>
          </a:xfrm>
        </p:grpSpPr>
        <p:pic>
          <p:nvPicPr>
            <p:cNvPr id="23564" name="Picture 14">
              <a:extLst>
                <a:ext uri="{FF2B5EF4-FFF2-40B4-BE49-F238E27FC236}">
                  <a16:creationId xmlns:a16="http://schemas.microsoft.com/office/drawing/2014/main" id="{C3E1B596-1280-44E7-8482-8BB687C1F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176" y="782126"/>
              <a:ext cx="3503424" cy="2483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5" name="Picture 15">
              <a:extLst>
                <a:ext uri="{FF2B5EF4-FFF2-40B4-BE49-F238E27FC236}">
                  <a16:creationId xmlns:a16="http://schemas.microsoft.com/office/drawing/2014/main" id="{274A7C5C-9CF3-4FCA-9C30-2A1BF9FB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314" y="1103634"/>
              <a:ext cx="2878707" cy="1525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6" name="Picture 16">
              <a:extLst>
                <a:ext uri="{FF2B5EF4-FFF2-40B4-BE49-F238E27FC236}">
                  <a16:creationId xmlns:a16="http://schemas.microsoft.com/office/drawing/2014/main" id="{38B7E165-41EE-40C4-8745-789A83B63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844" y="3044405"/>
              <a:ext cx="1787106" cy="1787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D45F3DA2-A68F-41A6-BC5B-0CDEC4D46D75}"/>
                </a:ext>
              </a:extLst>
            </p:cNvPr>
            <p:cNvCxnSpPr>
              <a:cxnSpLocks/>
            </p:cNvCxnSpPr>
            <p:nvPr/>
          </p:nvCxnSpPr>
          <p:spPr>
            <a:xfrm>
              <a:off x="2898378" y="3155802"/>
              <a:ext cx="1751173" cy="1269297"/>
            </a:xfrm>
            <a:prstGeom prst="bentConnector3">
              <a:avLst>
                <a:gd name="adj1" fmla="val -24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FEEEF484-197D-466C-A42B-2617E42B54D8}"/>
                </a:ext>
              </a:extLst>
            </p:cNvPr>
            <p:cNvCxnSpPr>
              <a:cxnSpLocks/>
            </p:cNvCxnSpPr>
            <p:nvPr/>
          </p:nvCxnSpPr>
          <p:spPr>
            <a:xfrm>
              <a:off x="3027727" y="3155802"/>
              <a:ext cx="2255299" cy="1563798"/>
            </a:xfrm>
            <a:prstGeom prst="bentConnector3">
              <a:avLst>
                <a:gd name="adj1" fmla="val -160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A5F253B-65CD-470E-83BA-50D09BCD447B}"/>
                </a:ext>
              </a:extLst>
            </p:cNvPr>
            <p:cNvCxnSpPr/>
            <p:nvPr/>
          </p:nvCxnSpPr>
          <p:spPr>
            <a:xfrm rot="5400000">
              <a:off x="4248159" y="3298685"/>
              <a:ext cx="1943705" cy="603624"/>
            </a:xfrm>
            <a:prstGeom prst="bentConnector3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8" hidden="1">
            <a:extLst>
              <a:ext uri="{FF2B5EF4-FFF2-40B4-BE49-F238E27FC236}">
                <a16:creationId xmlns:a16="http://schemas.microsoft.com/office/drawing/2014/main" id="{E99EF5AB-283F-487E-BC7E-FDBA27CA44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B83A6DBB-A73B-4D6C-80DA-1E60A16AA67F}"/>
              </a:ext>
            </a:extLst>
          </p:cNvPr>
          <p:cNvCxnSpPr>
            <a:cxnSpLocks/>
          </p:cNvCxnSpPr>
          <p:nvPr/>
        </p:nvCxnSpPr>
        <p:spPr>
          <a:xfrm>
            <a:off x="8782050" y="522288"/>
            <a:ext cx="340995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4D0CBC0-8D83-48F2-8325-8EA584DE3DE2}"/>
              </a:ext>
            </a:extLst>
          </p:cNvPr>
          <p:cNvSpPr txBox="1">
            <a:spLocks/>
          </p:cNvSpPr>
          <p:nvPr/>
        </p:nvSpPr>
        <p:spPr>
          <a:xfrm>
            <a:off x="0" y="3460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Purpose of each component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B2293212-3CD8-426C-B9AE-EA27F4768E3E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297656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6" name="TextBox 9">
            <a:extLst>
              <a:ext uri="{FF2B5EF4-FFF2-40B4-BE49-F238E27FC236}">
                <a16:creationId xmlns:a16="http://schemas.microsoft.com/office/drawing/2014/main" id="{8344D08C-C1A4-41BA-91FD-035D44375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1333500"/>
            <a:ext cx="4425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IN" altLang="en-US" sz="2400">
                <a:solidFill>
                  <a:srgbClr val="FF9900"/>
                </a:solidFill>
                <a:latin typeface="Algerian" panose="04020705040A02060702" pitchFamily="82" charset="0"/>
              </a:rPr>
              <a:t>9v power adaptor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9B9318-3B2F-40FE-90E1-351625D565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2641" y="3958866"/>
            <a:ext cx="3327531" cy="225311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608" name="TextBox 11">
            <a:extLst>
              <a:ext uri="{FF2B5EF4-FFF2-40B4-BE49-F238E27FC236}">
                <a16:creationId xmlns:a16="http://schemas.microsoft.com/office/drawing/2014/main" id="{56A4944E-C98D-4944-8B49-0422551C9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2066925"/>
            <a:ext cx="64976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9V power adaptor is an electrical device that converts AC (alternating current) voltage from a wall outlet into a DC (direct current) voltage.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which can be used to power electronic devices. </a:t>
            </a:r>
          </a:p>
        </p:txBody>
      </p:sp>
      <p:sp>
        <p:nvSpPr>
          <p:cNvPr id="25609" name="TextBox 1">
            <a:extLst>
              <a:ext uri="{FF2B5EF4-FFF2-40B4-BE49-F238E27FC236}">
                <a16:creationId xmlns:a16="http://schemas.microsoft.com/office/drawing/2014/main" id="{11C7DE8C-D675-42EB-9AA8-0CF6A006E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4735513"/>
            <a:ext cx="6338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Connection of power adaptor to arduino</a:t>
            </a: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power adaptor pin is connected to dc power jack of the arduino .The power adaptor provides 9 volts and 1 ampere current to arduino.</a:t>
            </a:r>
          </a:p>
        </p:txBody>
      </p:sp>
      <p:pic>
        <p:nvPicPr>
          <p:cNvPr id="25610" name="Picture 3">
            <a:extLst>
              <a:ext uri="{FF2B5EF4-FFF2-40B4-BE49-F238E27FC236}">
                <a16:creationId xmlns:a16="http://schemas.microsoft.com/office/drawing/2014/main" id="{4290819B-55EC-4A58-B33D-FD748830E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447800"/>
            <a:ext cx="3776663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1" name="TextBox 4">
            <a:extLst>
              <a:ext uri="{FF2B5EF4-FFF2-40B4-BE49-F238E27FC236}">
                <a16:creationId xmlns:a16="http://schemas.microsoft.com/office/drawing/2014/main" id="{4C411D36-9C74-4C5D-9AF8-74013CED4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4011613"/>
            <a:ext cx="5011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Specification:- </a:t>
            </a:r>
            <a:r>
              <a:rPr lang="en-IN" altLang="en-US" sz="2000">
                <a:latin typeface="Calibri" panose="020F0502020204030204" pitchFamily="34" charset="0"/>
                <a:cs typeface="Calibri" panose="020F0502020204030204" pitchFamily="34" charset="0"/>
              </a:rPr>
              <a:t>9 volts and 1 ampere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8" hidden="1">
            <a:extLst>
              <a:ext uri="{FF2B5EF4-FFF2-40B4-BE49-F238E27FC236}">
                <a16:creationId xmlns:a16="http://schemas.microsoft.com/office/drawing/2014/main" id="{CD9AFB25-ADE1-44A0-88F0-3603BE2E74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1E259CFF-D6A9-433B-A974-86C0E30CCACB}"/>
              </a:ext>
            </a:extLst>
          </p:cNvPr>
          <p:cNvCxnSpPr>
            <a:cxnSpLocks/>
          </p:cNvCxnSpPr>
          <p:nvPr/>
        </p:nvCxnSpPr>
        <p:spPr>
          <a:xfrm>
            <a:off x="8651875" y="522288"/>
            <a:ext cx="35401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2" name="Title 1">
            <a:extLst>
              <a:ext uri="{FF2B5EF4-FFF2-40B4-BE49-F238E27FC236}">
                <a16:creationId xmlns:a16="http://schemas.microsoft.com/office/drawing/2014/main" id="{57ED4407-F5BE-429B-8175-40A90262D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6075"/>
            <a:ext cx="1173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lgerian" panose="04020705040A02060702" pitchFamily="82" charset="0"/>
              </a:rPr>
              <a:t>Purpose of each component</a:t>
            </a:r>
            <a:br>
              <a:rPr lang="en-US" altLang="en-US">
                <a:latin typeface="Century Gothic" panose="020B0502020202020204" pitchFamily="34" charset="0"/>
              </a:rPr>
            </a:br>
            <a:endParaRPr lang="en-US" altLang="en-US">
              <a:latin typeface="Century Gothic" panose="020B0502020202020204" pitchFamily="34" charset="0"/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34CAD6FD-47F5-4F11-B523-3257CEFA7D45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0448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4" name="TextBox 6">
            <a:extLst>
              <a:ext uri="{FF2B5EF4-FFF2-40B4-BE49-F238E27FC236}">
                <a16:creationId xmlns:a16="http://schemas.microsoft.com/office/drawing/2014/main" id="{20B1932F-D784-43C7-85E9-654994F0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1235075"/>
            <a:ext cx="3416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IN" altLang="en-US" sz="2400">
                <a:solidFill>
                  <a:srgbClr val="0066FF"/>
                </a:solidFill>
                <a:latin typeface="Algerian" panose="04020705040A02060702" pitchFamily="82" charset="0"/>
              </a:rPr>
              <a:t>Jumper wires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6BD93-DCA7-4E4D-B38C-F4A7DEB2FBFE}"/>
              </a:ext>
            </a:extLst>
          </p:cNvPr>
          <p:cNvSpPr txBox="1"/>
          <p:nvPr/>
        </p:nvSpPr>
        <p:spPr>
          <a:xfrm>
            <a:off x="661988" y="1931988"/>
            <a:ext cx="6103937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Jumper wires are used for making connections between items on your breadboard and your arduino's header pins.</a:t>
            </a:r>
          </a:p>
          <a:p>
            <a:pPr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are of three types they are male to male jumper , male to female jumper and female to female jumper.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6" name="Picture 19">
            <a:extLst>
              <a:ext uri="{FF2B5EF4-FFF2-40B4-BE49-F238E27FC236}">
                <a16:creationId xmlns:a16="http://schemas.microsoft.com/office/drawing/2014/main" id="{F1EBF0B8-FBBE-410D-98D6-A709AE10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363" y="1525588"/>
            <a:ext cx="3722687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7" name="TextBox 11">
            <a:extLst>
              <a:ext uri="{FF2B5EF4-FFF2-40B4-BE49-F238E27FC236}">
                <a16:creationId xmlns:a16="http://schemas.microsoft.com/office/drawing/2014/main" id="{5A772E86-9498-4E95-ABC2-DAA018E8F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3640138"/>
            <a:ext cx="3271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IN" altLang="en-US" sz="2400">
                <a:solidFill>
                  <a:srgbClr val="FF9900"/>
                </a:solidFill>
                <a:latin typeface="Algerian" panose="04020705040A02060702" pitchFamily="82" charset="0"/>
                <a:cs typeface="Calibri" panose="020F0502020204030204" pitchFamily="34" charset="0"/>
              </a:rPr>
              <a:t>breadboard</a:t>
            </a:r>
            <a:endParaRPr lang="en-IN" altLang="en-US" sz="2400">
              <a:solidFill>
                <a:srgbClr val="FF9900"/>
              </a:solidFill>
            </a:endParaRPr>
          </a:p>
        </p:txBody>
      </p:sp>
      <p:sp>
        <p:nvSpPr>
          <p:cNvPr id="27658" name="TextBox 3">
            <a:extLst>
              <a:ext uri="{FF2B5EF4-FFF2-40B4-BE49-F238E27FC236}">
                <a16:creationId xmlns:a16="http://schemas.microsoft.com/office/drawing/2014/main" id="{9683641C-0490-4E88-995D-B91C880D3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4286250"/>
            <a:ext cx="80740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just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GB" alt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A breadboard is a device used to prototype electronic circuits. It is a flat board with holes that are arranged in a grid pattern. </a:t>
            </a:r>
          </a:p>
          <a:p>
            <a:pPr algn="just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GB" alt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The holes are used to insert components such as resistors, capacitors, diodes, and integrated circuits (ICs).</a:t>
            </a:r>
          </a:p>
          <a:p>
            <a:pPr algn="just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GB" alt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Breadboards are designed to allow quick and easy assembly of electronic circuits without the need for soldering.</a:t>
            </a:r>
            <a:endParaRPr lang="en-IN" altLang="en-US" sz="180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659" name="Picture 6">
            <a:extLst>
              <a:ext uri="{FF2B5EF4-FFF2-40B4-BE49-F238E27FC236}">
                <a16:creationId xmlns:a16="http://schemas.microsoft.com/office/drawing/2014/main" id="{E4954D61-574C-410E-80F7-26F531F2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4286250"/>
            <a:ext cx="3173412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8" hidden="1">
            <a:extLst>
              <a:ext uri="{FF2B5EF4-FFF2-40B4-BE49-F238E27FC236}">
                <a16:creationId xmlns:a16="http://schemas.microsoft.com/office/drawing/2014/main" id="{C4102533-9E71-495F-BBD7-EAF3F27F3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11F8695B-421B-45AC-BD12-1D774BA52A24}"/>
              </a:ext>
            </a:extLst>
          </p:cNvPr>
          <p:cNvCxnSpPr>
            <a:cxnSpLocks/>
          </p:cNvCxnSpPr>
          <p:nvPr/>
        </p:nvCxnSpPr>
        <p:spPr>
          <a:xfrm>
            <a:off x="8721725" y="522288"/>
            <a:ext cx="3470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BB1361E-303C-4323-9D86-EA9DEC95B284}"/>
              </a:ext>
            </a:extLst>
          </p:cNvPr>
          <p:cNvSpPr txBox="1">
            <a:spLocks/>
          </p:cNvSpPr>
          <p:nvPr/>
        </p:nvSpPr>
        <p:spPr>
          <a:xfrm>
            <a:off x="0" y="3460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software components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60A3DC2E-73C5-4EB4-9C4A-BD1A33E020D3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0099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TextBox 1">
            <a:extLst>
              <a:ext uri="{FF2B5EF4-FFF2-40B4-BE49-F238E27FC236}">
                <a16:creationId xmlns:a16="http://schemas.microsoft.com/office/drawing/2014/main" id="{79D86AFE-9D59-49D2-9689-6A6E99CD0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1263650"/>
            <a:ext cx="5295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IN" altLang="en-US" sz="2400" b="1">
                <a:solidFill>
                  <a:srgbClr val="FF9900"/>
                </a:solidFill>
                <a:latin typeface="Algerian" panose="04020705040A02060702" pitchFamily="82" charset="0"/>
              </a:rPr>
              <a:t>Arduino ide software</a:t>
            </a:r>
          </a:p>
        </p:txBody>
      </p:sp>
      <p:sp>
        <p:nvSpPr>
          <p:cNvPr id="29703" name="TextBox 2">
            <a:extLst>
              <a:ext uri="{FF2B5EF4-FFF2-40B4-BE49-F238E27FC236}">
                <a16:creationId xmlns:a16="http://schemas.microsoft.com/office/drawing/2014/main" id="{7F54A41E-89AB-436E-BDFC-1D4AF55B7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1876425"/>
            <a:ext cx="811688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Arduino IDE is an open source software.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This Arduino ide supports both C and C++ Language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The IDE environment mainly contains two basic parts:-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1.EDITOR:- It is used to write the required code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2.COMPILER:- It Is used for compiling and uploading the code into given Arduino module.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163D1-9E44-421A-83ED-024A320B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40" y="1120775"/>
            <a:ext cx="3234157" cy="21561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9705" name="TextBox 1">
            <a:extLst>
              <a:ext uri="{FF2B5EF4-FFF2-40B4-BE49-F238E27FC236}">
                <a16:creationId xmlns:a16="http://schemas.microsoft.com/office/drawing/2014/main" id="{24E3BAE1-1635-488C-9C37-C0C9300C3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4176713"/>
            <a:ext cx="4192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IN" altLang="en-US" sz="2400">
                <a:solidFill>
                  <a:srgbClr val="0066FF"/>
                </a:solidFill>
                <a:latin typeface="Algerian" panose="04020705040A02060702" pitchFamily="82" charset="0"/>
              </a:rPr>
              <a:t>Embedded c language</a:t>
            </a:r>
          </a:p>
        </p:txBody>
      </p:sp>
      <p:sp>
        <p:nvSpPr>
          <p:cNvPr id="29706" name="TextBox 2">
            <a:extLst>
              <a:ext uri="{FF2B5EF4-FFF2-40B4-BE49-F238E27FC236}">
                <a16:creationId xmlns:a16="http://schemas.microsoft.com/office/drawing/2014/main" id="{C313DAAF-BD25-4D58-93A6-5077B8FAD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4762500"/>
            <a:ext cx="7453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Google Sans"/>
              </a:rPr>
              <a:t>Embedded C is most popular programming language in software field for developing electronic gadgets.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Google Sans"/>
              </a:rPr>
              <a:t>Embedded C programming plays a key role in performing specific function by the processor</a:t>
            </a:r>
            <a:endParaRPr lang="en-IN" altLang="en-US" sz="1800"/>
          </a:p>
        </p:txBody>
      </p:sp>
      <p:pic>
        <p:nvPicPr>
          <p:cNvPr id="29707" name="Picture 5">
            <a:extLst>
              <a:ext uri="{FF2B5EF4-FFF2-40B4-BE49-F238E27FC236}">
                <a16:creationId xmlns:a16="http://schemas.microsoft.com/office/drawing/2014/main" id="{8C08D96A-308D-4B83-99BB-373F5A308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63" y="4052888"/>
            <a:ext cx="379571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8" hidden="1">
            <a:extLst>
              <a:ext uri="{FF2B5EF4-FFF2-40B4-BE49-F238E27FC236}">
                <a16:creationId xmlns:a16="http://schemas.microsoft.com/office/drawing/2014/main" id="{4475A601-536C-44CA-9E4F-2B1C2AAC877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F405E4E9-6B40-4C11-AEB3-582EF555A064}"/>
              </a:ext>
            </a:extLst>
          </p:cNvPr>
          <p:cNvCxnSpPr>
            <a:cxnSpLocks/>
          </p:cNvCxnSpPr>
          <p:nvPr/>
        </p:nvCxnSpPr>
        <p:spPr>
          <a:xfrm>
            <a:off x="7945438" y="522288"/>
            <a:ext cx="424656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025E1E6-B8C2-4BCF-9557-8F85AEC1B993}"/>
              </a:ext>
            </a:extLst>
          </p:cNvPr>
          <p:cNvSpPr txBox="1">
            <a:spLocks/>
          </p:cNvSpPr>
          <p:nvPr/>
        </p:nvSpPr>
        <p:spPr>
          <a:xfrm>
            <a:off x="0" y="3460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Circuit diagram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822923D0-C30F-494F-A5B2-85F1B1EC7F55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8989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0" name="Picture 2">
            <a:extLst>
              <a:ext uri="{FF2B5EF4-FFF2-40B4-BE49-F238E27FC236}">
                <a16:creationId xmlns:a16="http://schemas.microsoft.com/office/drawing/2014/main" id="{512139C0-DB01-4962-8B93-BF6BEB99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120775"/>
            <a:ext cx="9871075" cy="523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8" hidden="1">
            <a:extLst>
              <a:ext uri="{FF2B5EF4-FFF2-40B4-BE49-F238E27FC236}">
                <a16:creationId xmlns:a16="http://schemas.microsoft.com/office/drawing/2014/main" id="{1F2D06EF-0E5B-4EA2-9768-E2B5AB4573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DEE0EB15-157B-4E05-810D-3128EF099296}"/>
              </a:ext>
            </a:extLst>
          </p:cNvPr>
          <p:cNvCxnSpPr>
            <a:cxnSpLocks/>
          </p:cNvCxnSpPr>
          <p:nvPr/>
        </p:nvCxnSpPr>
        <p:spPr>
          <a:xfrm>
            <a:off x="7566025" y="522288"/>
            <a:ext cx="46259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7E1706D-FEB7-456C-BB9E-963907866126}"/>
              </a:ext>
            </a:extLst>
          </p:cNvPr>
          <p:cNvSpPr txBox="1">
            <a:spLocks/>
          </p:cNvSpPr>
          <p:nvPr/>
        </p:nvSpPr>
        <p:spPr>
          <a:xfrm>
            <a:off x="0" y="3460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working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4298C0CB-0860-4054-A5F8-09E32DD5B05D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418306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8" name="TextBox 1">
            <a:extLst>
              <a:ext uri="{FF2B5EF4-FFF2-40B4-BE49-F238E27FC236}">
                <a16:creationId xmlns:a16="http://schemas.microsoft.com/office/drawing/2014/main" id="{39C561CB-FA46-49FB-97AF-4A1639AE8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814513"/>
            <a:ext cx="106521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basic working principle behind this circuit can be clearly observed from the block diagram.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Here two IR sensors are used to keep track of entry and exit of the persons.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IR sensor </a:t>
            </a:r>
            <a:r>
              <a:rPr lang="en-IN" alt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gives an electrical signal as an output when an object comes in front of it.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By using the output electrical signal, the </a:t>
            </a:r>
            <a:r>
              <a:rPr lang="en-IN" altLang="en-US" sz="20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arduino</a:t>
            </a:r>
            <a:r>
              <a:rPr lang="en-IN" alt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can decide whether there is an obstacle or not.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Whenever any person passes from sensor-1 to sensor-2 it will be treated as entry and the count will be incremented.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Whenever any person passes from sensor-2 to sensor-1 it will be treated as exit and the count will be decremented.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the counts equals to the density of the area then the </a:t>
            </a:r>
            <a:r>
              <a:rPr lang="en-IN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LCDwill</a:t>
            </a:r>
            <a:r>
              <a:rPr lang="en-I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displays a message of “area is full”.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the count exceeds the density of the area then the LCD will display that “the area has been over crowded”.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buzzer will starts beeping </a:t>
            </a:r>
            <a:r>
              <a:rPr lang="en-IN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inorder</a:t>
            </a:r>
            <a:r>
              <a:rPr lang="en-I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alert the people and security team about the overcrowd.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44113BE-DF0B-4CA7-AE6B-B6203209914C}"/>
              </a:ext>
            </a:extLst>
          </p:cNvPr>
          <p:cNvSpPr/>
          <p:nvPr/>
        </p:nvSpPr>
        <p:spPr>
          <a:xfrm rot="192284">
            <a:off x="4722813" y="57150"/>
            <a:ext cx="2243137" cy="1120775"/>
          </a:xfrm>
          <a:prstGeom prst="cloud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8" hidden="1">
            <a:extLst>
              <a:ext uri="{FF2B5EF4-FFF2-40B4-BE49-F238E27FC236}">
                <a16:creationId xmlns:a16="http://schemas.microsoft.com/office/drawing/2014/main" id="{5DE585E3-380A-493B-895B-7C658F8D02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52CFFFAE-8B8F-4775-91E5-1CF0633EB21F}"/>
              </a:ext>
            </a:extLst>
          </p:cNvPr>
          <p:cNvCxnSpPr>
            <a:cxnSpLocks/>
          </p:cNvCxnSpPr>
          <p:nvPr/>
        </p:nvCxnSpPr>
        <p:spPr>
          <a:xfrm>
            <a:off x="8721725" y="727075"/>
            <a:ext cx="3470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594629FA-275A-434D-ACFE-F20E07CB7292}"/>
              </a:ext>
            </a:extLst>
          </p:cNvPr>
          <p:cNvCxnSpPr>
            <a:cxnSpLocks/>
          </p:cNvCxnSpPr>
          <p:nvPr/>
        </p:nvCxnSpPr>
        <p:spPr>
          <a:xfrm>
            <a:off x="0" y="727075"/>
            <a:ext cx="282098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 descr="&quot;&quot;">
            <a:extLst>
              <a:ext uri="{FF2B5EF4-FFF2-40B4-BE49-F238E27FC236}">
                <a16:creationId xmlns:a16="http://schemas.microsoft.com/office/drawing/2014/main" id="{BCE602F1-6B54-47A0-93FE-13391A4F804B}"/>
              </a:ext>
            </a:extLst>
          </p:cNvPr>
          <p:cNvSpPr/>
          <p:nvPr/>
        </p:nvSpPr>
        <p:spPr>
          <a:xfrm>
            <a:off x="3925888" y="376238"/>
            <a:ext cx="3294062" cy="67945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Colonna MT" panose="04020805060202030203" pitchFamily="82" charset="0"/>
              </a:rPr>
              <a:t>ADVANTAGES</a:t>
            </a:r>
          </a:p>
        </p:txBody>
      </p:sp>
      <p:sp>
        <p:nvSpPr>
          <p:cNvPr id="35846" name="TextBox 3">
            <a:extLst>
              <a:ext uri="{FF2B5EF4-FFF2-40B4-BE49-F238E27FC236}">
                <a16:creationId xmlns:a16="http://schemas.microsoft.com/office/drawing/2014/main" id="{7E0D47E8-169B-4AC7-A5C6-C62B3E73B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2036763"/>
            <a:ext cx="5186363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Low cost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Prevention of overcrowded accidents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No need of manpower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Less complex and more accurate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Can be implemented wherever single entry/exit point is present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Easy to setup and use</a:t>
            </a:r>
          </a:p>
        </p:txBody>
      </p:sp>
      <p:grpSp>
        <p:nvGrpSpPr>
          <p:cNvPr id="35847" name="Group 18">
            <a:extLst>
              <a:ext uri="{FF2B5EF4-FFF2-40B4-BE49-F238E27FC236}">
                <a16:creationId xmlns:a16="http://schemas.microsoft.com/office/drawing/2014/main" id="{78140308-6D6C-4AD2-825D-22309A3653A3}"/>
              </a:ext>
            </a:extLst>
          </p:cNvPr>
          <p:cNvGrpSpPr>
            <a:grpSpLocks/>
          </p:cNvGrpSpPr>
          <p:nvPr/>
        </p:nvGrpSpPr>
        <p:grpSpPr bwMode="auto">
          <a:xfrm>
            <a:off x="9956800" y="4719638"/>
            <a:ext cx="3179763" cy="3116262"/>
            <a:chOff x="9905521" y="4797322"/>
            <a:chExt cx="3179313" cy="3116376"/>
          </a:xfrm>
        </p:grpSpPr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2C9E5836-1D38-4BF7-8BE6-07A0DAF953EA}"/>
                </a:ext>
              </a:extLst>
            </p:cNvPr>
            <p:cNvSpPr/>
            <p:nvPr/>
          </p:nvSpPr>
          <p:spPr>
            <a:xfrm>
              <a:off x="11167405" y="4797322"/>
              <a:ext cx="1917429" cy="211145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B700BF09-3F8D-493A-A6E4-999555A068D1}"/>
                </a:ext>
              </a:extLst>
            </p:cNvPr>
            <p:cNvSpPr/>
            <p:nvPr/>
          </p:nvSpPr>
          <p:spPr>
            <a:xfrm>
              <a:off x="9905521" y="5903849"/>
              <a:ext cx="1803145" cy="20098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</p:grpSp>
      <p:grpSp>
        <p:nvGrpSpPr>
          <p:cNvPr id="35848" name="Group 18">
            <a:extLst>
              <a:ext uri="{FF2B5EF4-FFF2-40B4-BE49-F238E27FC236}">
                <a16:creationId xmlns:a16="http://schemas.microsoft.com/office/drawing/2014/main" id="{0CF43AC9-8712-48EF-B7B2-B257D52B78A9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-1039812" y="4687887"/>
            <a:ext cx="3179762" cy="3116263"/>
            <a:chOff x="9905521" y="4797322"/>
            <a:chExt cx="3179313" cy="3116376"/>
          </a:xfrm>
        </p:grpSpPr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45356C02-9F37-4FB2-901B-249C52245B01}"/>
                </a:ext>
              </a:extLst>
            </p:cNvPr>
            <p:cNvSpPr/>
            <p:nvPr/>
          </p:nvSpPr>
          <p:spPr>
            <a:xfrm>
              <a:off x="11167405" y="4784622"/>
              <a:ext cx="1917429" cy="211145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95142ED4-1CE0-45C4-BA1D-1C043C845A24}"/>
                </a:ext>
              </a:extLst>
            </p:cNvPr>
            <p:cNvSpPr/>
            <p:nvPr/>
          </p:nvSpPr>
          <p:spPr>
            <a:xfrm>
              <a:off x="9918220" y="5903850"/>
              <a:ext cx="1803145" cy="20098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8" hidden="1">
            <a:extLst>
              <a:ext uri="{FF2B5EF4-FFF2-40B4-BE49-F238E27FC236}">
                <a16:creationId xmlns:a16="http://schemas.microsoft.com/office/drawing/2014/main" id="{803436D5-E55A-4401-A3CD-7F01A9298F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E648D8DC-FB2B-4354-9DC6-F4F162787090}"/>
              </a:ext>
            </a:extLst>
          </p:cNvPr>
          <p:cNvCxnSpPr>
            <a:cxnSpLocks/>
          </p:cNvCxnSpPr>
          <p:nvPr/>
        </p:nvCxnSpPr>
        <p:spPr>
          <a:xfrm>
            <a:off x="8721725" y="727075"/>
            <a:ext cx="34702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205F30AD-08B4-4F90-8504-C7CAB7879212}"/>
              </a:ext>
            </a:extLst>
          </p:cNvPr>
          <p:cNvCxnSpPr>
            <a:cxnSpLocks/>
          </p:cNvCxnSpPr>
          <p:nvPr/>
        </p:nvCxnSpPr>
        <p:spPr>
          <a:xfrm>
            <a:off x="0" y="727075"/>
            <a:ext cx="282098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 descr="&quot;&quot;">
            <a:extLst>
              <a:ext uri="{FF2B5EF4-FFF2-40B4-BE49-F238E27FC236}">
                <a16:creationId xmlns:a16="http://schemas.microsoft.com/office/drawing/2014/main" id="{28492D6B-0561-4F15-B3ED-43405C088065}"/>
              </a:ext>
            </a:extLst>
          </p:cNvPr>
          <p:cNvSpPr/>
          <p:nvPr/>
        </p:nvSpPr>
        <p:spPr>
          <a:xfrm>
            <a:off x="3925888" y="376238"/>
            <a:ext cx="3294062" cy="6794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Colonna MT" panose="04020805060202030203" pitchFamily="82" charset="0"/>
              </a:rPr>
              <a:t>APPLICATIONS</a:t>
            </a:r>
          </a:p>
        </p:txBody>
      </p:sp>
      <p:grpSp>
        <p:nvGrpSpPr>
          <p:cNvPr id="37894" name="Group 18">
            <a:extLst>
              <a:ext uri="{FF2B5EF4-FFF2-40B4-BE49-F238E27FC236}">
                <a16:creationId xmlns:a16="http://schemas.microsoft.com/office/drawing/2014/main" id="{6A3CD721-64B7-4A38-B8BF-5AF28F44C9F3}"/>
              </a:ext>
            </a:extLst>
          </p:cNvPr>
          <p:cNvGrpSpPr>
            <a:grpSpLocks/>
          </p:cNvGrpSpPr>
          <p:nvPr/>
        </p:nvGrpSpPr>
        <p:grpSpPr bwMode="auto">
          <a:xfrm>
            <a:off x="9956800" y="4719638"/>
            <a:ext cx="3179763" cy="3116262"/>
            <a:chOff x="9905521" y="4797322"/>
            <a:chExt cx="3179313" cy="3116376"/>
          </a:xfrm>
        </p:grpSpPr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9AA8FE9B-48A1-48B0-A9BF-93A1B0279AD5}"/>
                </a:ext>
              </a:extLst>
            </p:cNvPr>
            <p:cNvSpPr/>
            <p:nvPr/>
          </p:nvSpPr>
          <p:spPr>
            <a:xfrm>
              <a:off x="11167405" y="4797322"/>
              <a:ext cx="1917429" cy="211145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EC347E26-2AD2-4464-B551-9B6A1E3FDE78}"/>
                </a:ext>
              </a:extLst>
            </p:cNvPr>
            <p:cNvSpPr/>
            <p:nvPr/>
          </p:nvSpPr>
          <p:spPr>
            <a:xfrm>
              <a:off x="9905521" y="5903849"/>
              <a:ext cx="1803145" cy="20098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</p:grpSp>
      <p:sp>
        <p:nvSpPr>
          <p:cNvPr id="37895" name="TextBox 6">
            <a:extLst>
              <a:ext uri="{FF2B5EF4-FFF2-40B4-BE49-F238E27FC236}">
                <a16:creationId xmlns:a16="http://schemas.microsoft.com/office/drawing/2014/main" id="{51410B48-8D27-47A0-9F15-8A55851B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1982788"/>
            <a:ext cx="3717925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Shopping malls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Political events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High-traffic areas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Offices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Temples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Transport field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Seminar halls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Schools and colleges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r>
              <a:rPr lang="en-IN" altLang="en-US" sz="2500">
                <a:latin typeface="Calibri" panose="020F0502020204030204" pitchFamily="34" charset="0"/>
                <a:cs typeface="Calibri" panose="020F0502020204030204" pitchFamily="34" charset="0"/>
              </a:rPr>
              <a:t>Parking areas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Century Gothic" panose="020B0502020202020204" pitchFamily="34" charset="0"/>
              <a:buAutoNum type="arabicPeriod"/>
            </a:pPr>
            <a:endParaRPr lang="en-IN" altLang="en-US" sz="2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896" name="Group 18">
            <a:extLst>
              <a:ext uri="{FF2B5EF4-FFF2-40B4-BE49-F238E27FC236}">
                <a16:creationId xmlns:a16="http://schemas.microsoft.com/office/drawing/2014/main" id="{D56DDF97-CBB3-497F-BF6E-2005692FB811}"/>
              </a:ext>
            </a:extLst>
          </p:cNvPr>
          <p:cNvGrpSpPr>
            <a:grpSpLocks/>
          </p:cNvGrpSpPr>
          <p:nvPr/>
        </p:nvGrpSpPr>
        <p:grpSpPr bwMode="auto">
          <a:xfrm rot="5565520">
            <a:off x="-1009649" y="4687887"/>
            <a:ext cx="3179762" cy="3116263"/>
            <a:chOff x="9905521" y="4797322"/>
            <a:chExt cx="3179313" cy="3116376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B689D6BE-9208-44E0-AC14-715FF61AD013}"/>
                </a:ext>
              </a:extLst>
            </p:cNvPr>
            <p:cNvSpPr/>
            <p:nvPr/>
          </p:nvSpPr>
          <p:spPr>
            <a:xfrm rot="39544">
              <a:off x="11156630" y="4797050"/>
              <a:ext cx="1917429" cy="2111452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9553EEC8-9BF4-47F4-AF90-9C8C3676F84F}"/>
                </a:ext>
              </a:extLst>
            </p:cNvPr>
            <p:cNvSpPr/>
            <p:nvPr/>
          </p:nvSpPr>
          <p:spPr>
            <a:xfrm>
              <a:off x="9905971" y="5904254"/>
              <a:ext cx="1803145" cy="20098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 descr="&quot;&quot;">
            <a:extLst>
              <a:ext uri="{FF2B5EF4-FFF2-40B4-BE49-F238E27FC236}">
                <a16:creationId xmlns:a16="http://schemas.microsoft.com/office/drawing/2014/main" id="{3909E718-E6F3-4145-A27D-A40C591C1414}"/>
              </a:ext>
            </a:extLst>
          </p:cNvPr>
          <p:cNvSpPr/>
          <p:nvPr/>
        </p:nvSpPr>
        <p:spPr>
          <a:xfrm>
            <a:off x="7038975" y="1774825"/>
            <a:ext cx="1119188" cy="1081088"/>
          </a:xfrm>
          <a:prstGeom prst="ellipse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6" name="Oval 45" descr="&quot;&quot;">
            <a:extLst>
              <a:ext uri="{FF2B5EF4-FFF2-40B4-BE49-F238E27FC236}">
                <a16:creationId xmlns:a16="http://schemas.microsoft.com/office/drawing/2014/main" id="{E29539FE-FAAB-418C-9737-C91E45263FC0}"/>
              </a:ext>
            </a:extLst>
          </p:cNvPr>
          <p:cNvSpPr/>
          <p:nvPr/>
        </p:nvSpPr>
        <p:spPr>
          <a:xfrm>
            <a:off x="3957638" y="1790700"/>
            <a:ext cx="1119187" cy="1077913"/>
          </a:xfrm>
          <a:prstGeom prst="ellipse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Oval 5" descr="&quot;&quot;">
            <a:extLst>
              <a:ext uri="{FF2B5EF4-FFF2-40B4-BE49-F238E27FC236}">
                <a16:creationId xmlns:a16="http://schemas.microsoft.com/office/drawing/2014/main" id="{77981D39-8027-4B7E-9C10-82D5BF427095}"/>
              </a:ext>
            </a:extLst>
          </p:cNvPr>
          <p:cNvSpPr/>
          <p:nvPr/>
        </p:nvSpPr>
        <p:spPr>
          <a:xfrm>
            <a:off x="784225" y="1808163"/>
            <a:ext cx="1209675" cy="11652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5" name="Straight Connector 54" descr="timeline">
            <a:extLst>
              <a:ext uri="{FF2B5EF4-FFF2-40B4-BE49-F238E27FC236}">
                <a16:creationId xmlns:a16="http://schemas.microsoft.com/office/drawing/2014/main" id="{A06DCFA8-2597-479D-94A4-450516B4AD67}"/>
              </a:ext>
            </a:extLst>
          </p:cNvPr>
          <p:cNvCxnSpPr>
            <a:cxnSpLocks/>
          </p:cNvCxnSpPr>
          <p:nvPr/>
        </p:nvCxnSpPr>
        <p:spPr>
          <a:xfrm flipH="1">
            <a:off x="1435100" y="3314700"/>
            <a:ext cx="93170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 descr="timeline markers">
            <a:extLst>
              <a:ext uri="{FF2B5EF4-FFF2-40B4-BE49-F238E27FC236}">
                <a16:creationId xmlns:a16="http://schemas.microsoft.com/office/drawing/2014/main" id="{9538BE8B-193B-4D51-A0CA-5792B3FC9BA6}"/>
              </a:ext>
            </a:extLst>
          </p:cNvPr>
          <p:cNvSpPr/>
          <p:nvPr/>
        </p:nvSpPr>
        <p:spPr>
          <a:xfrm>
            <a:off x="1320800" y="3249613"/>
            <a:ext cx="168275" cy="1682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9" name="Oval 38" descr="timeline markers">
            <a:extLst>
              <a:ext uri="{FF2B5EF4-FFF2-40B4-BE49-F238E27FC236}">
                <a16:creationId xmlns:a16="http://schemas.microsoft.com/office/drawing/2014/main" id="{FD29089A-9BF6-4078-8C1B-1D247FC2FBBB}"/>
              </a:ext>
            </a:extLst>
          </p:cNvPr>
          <p:cNvSpPr/>
          <p:nvPr/>
        </p:nvSpPr>
        <p:spPr>
          <a:xfrm>
            <a:off x="4475163" y="3249613"/>
            <a:ext cx="169862" cy="1682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9" name="Oval 48" descr="timeline markers">
            <a:extLst>
              <a:ext uri="{FF2B5EF4-FFF2-40B4-BE49-F238E27FC236}">
                <a16:creationId xmlns:a16="http://schemas.microsoft.com/office/drawing/2014/main" id="{5BBEFC51-64CA-4327-9787-9B1FB0CC09DF}"/>
              </a:ext>
            </a:extLst>
          </p:cNvPr>
          <p:cNvSpPr/>
          <p:nvPr/>
        </p:nvSpPr>
        <p:spPr>
          <a:xfrm>
            <a:off x="7532688" y="3230563"/>
            <a:ext cx="168275" cy="1682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2" name="Oval 51" descr="timeline markers">
            <a:extLst>
              <a:ext uri="{FF2B5EF4-FFF2-40B4-BE49-F238E27FC236}">
                <a16:creationId xmlns:a16="http://schemas.microsoft.com/office/drawing/2014/main" id="{B4A02DE1-02E7-46E4-ABE7-955AB403F6D8}"/>
              </a:ext>
            </a:extLst>
          </p:cNvPr>
          <p:cNvSpPr/>
          <p:nvPr/>
        </p:nvSpPr>
        <p:spPr>
          <a:xfrm>
            <a:off x="10621963" y="3238500"/>
            <a:ext cx="130175" cy="1158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9946" name="Text Placeholder 9">
            <a:extLst>
              <a:ext uri="{FF2B5EF4-FFF2-40B4-BE49-F238E27FC236}">
                <a16:creationId xmlns:a16="http://schemas.microsoft.com/office/drawing/2014/main" id="{37CA95A0-15EB-4C3F-8ACC-1E589EE3D7A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>
          <a:xfrm>
            <a:off x="422275" y="4691063"/>
            <a:ext cx="2690813" cy="882650"/>
          </a:xfrm>
        </p:spPr>
        <p:txBody>
          <a:bodyPr/>
          <a:lstStyle/>
          <a:p>
            <a:r>
              <a:rPr lang="en-US" altLang="en-US" sz="1800">
                <a:latin typeface="Arno Pro Smbd Display" panose="02020702050506020403" pitchFamily="18" charset="0"/>
              </a:rPr>
              <a:t>We have successfully purchased all the components required for our project</a:t>
            </a:r>
          </a:p>
          <a:p>
            <a:endParaRPr lang="en-US" altLang="en-US" sz="1800">
              <a:latin typeface="Arno Pro Smbd Display" panose="02020702050506020403" pitchFamily="18" charset="0"/>
            </a:endParaRPr>
          </a:p>
        </p:txBody>
      </p:sp>
      <p:sp>
        <p:nvSpPr>
          <p:cNvPr id="39947" name="Text Placeholder 10">
            <a:extLst>
              <a:ext uri="{FF2B5EF4-FFF2-40B4-BE49-F238E27FC236}">
                <a16:creationId xmlns:a16="http://schemas.microsoft.com/office/drawing/2014/main" id="{DC456D3D-6CEA-40E6-831F-42B47C7E7ADF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>
          <a:xfrm>
            <a:off x="3432175" y="4710113"/>
            <a:ext cx="2424113" cy="882650"/>
          </a:xfrm>
        </p:spPr>
        <p:txBody>
          <a:bodyPr/>
          <a:lstStyle/>
          <a:p>
            <a:r>
              <a:rPr lang="en-US" altLang="en-US" sz="1800">
                <a:latin typeface="Arno Pro Smbd Display" panose="02020702050506020403" pitchFamily="18" charset="0"/>
              </a:rPr>
              <a:t>Completed connections of the components according to circuit diagram</a:t>
            </a:r>
          </a:p>
        </p:txBody>
      </p:sp>
      <p:sp>
        <p:nvSpPr>
          <p:cNvPr id="39948" name="Text Placeholder 12">
            <a:extLst>
              <a:ext uri="{FF2B5EF4-FFF2-40B4-BE49-F238E27FC236}">
                <a16:creationId xmlns:a16="http://schemas.microsoft.com/office/drawing/2014/main" id="{851C2E64-957C-4653-8616-9EA237C07489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6708775" y="4746625"/>
            <a:ext cx="1984375" cy="801688"/>
          </a:xfrm>
        </p:spPr>
        <p:txBody>
          <a:bodyPr/>
          <a:lstStyle/>
          <a:p>
            <a:r>
              <a:rPr lang="en-US" altLang="en-US" sz="1800">
                <a:latin typeface="Arno Pro Smbd Display" panose="02020702050506020403" pitchFamily="18" charset="0"/>
              </a:rPr>
              <a:t>We have completed the coding part of our project</a:t>
            </a:r>
          </a:p>
        </p:txBody>
      </p:sp>
      <p:sp>
        <p:nvSpPr>
          <p:cNvPr id="39949" name="Text Placeholder 14">
            <a:extLst>
              <a:ext uri="{FF2B5EF4-FFF2-40B4-BE49-F238E27FC236}">
                <a16:creationId xmlns:a16="http://schemas.microsoft.com/office/drawing/2014/main" id="{CD8BC6C2-FC8A-4060-9E50-5B02BDF81AAB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9329738" y="4710113"/>
            <a:ext cx="2422525" cy="882650"/>
          </a:xfrm>
        </p:spPr>
        <p:txBody>
          <a:bodyPr/>
          <a:lstStyle/>
          <a:p>
            <a:r>
              <a:rPr lang="en-US" altLang="en-US" sz="1800">
                <a:latin typeface="Arno Pro Smbd Display" panose="02020702050506020403" pitchFamily="18" charset="0"/>
              </a:rPr>
              <a:t>we have completed prototype of our project</a:t>
            </a:r>
          </a:p>
        </p:txBody>
      </p:sp>
      <p:sp>
        <p:nvSpPr>
          <p:cNvPr id="39950" name="Text Placeholder 17">
            <a:extLst>
              <a:ext uri="{FF2B5EF4-FFF2-40B4-BE49-F238E27FC236}">
                <a16:creationId xmlns:a16="http://schemas.microsoft.com/office/drawing/2014/main" id="{4AF3394C-3774-49B1-8ECC-6F6B9C2615D3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>
          <a:xfrm>
            <a:off x="233363" y="3711575"/>
            <a:ext cx="2586037" cy="606425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2CBD21"/>
                </a:solidFill>
                <a:latin typeface="Algerian" panose="04020705040A02060702" pitchFamily="82" charset="0"/>
              </a:rPr>
              <a:t>Components purchasing</a:t>
            </a:r>
          </a:p>
          <a:p>
            <a:pPr>
              <a:spcBef>
                <a:spcPct val="0"/>
              </a:spcBef>
            </a:pPr>
            <a:endParaRPr lang="en-US" altLang="en-US" sz="2000">
              <a:solidFill>
                <a:srgbClr val="2CBD21"/>
              </a:solidFill>
              <a:latin typeface="Algerian" panose="04020705040A02060702" pitchFamily="82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1D96A2A-6052-4A36-BDA3-3E292DE94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1363" y="4019550"/>
            <a:ext cx="2586037" cy="369888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39952" name="Text Placeholder 19">
            <a:extLst>
              <a:ext uri="{FF2B5EF4-FFF2-40B4-BE49-F238E27FC236}">
                <a16:creationId xmlns:a16="http://schemas.microsoft.com/office/drawing/2014/main" id="{1A708A80-E84B-44E5-AA24-B6CD774467AA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>
          <a:xfrm>
            <a:off x="6523038" y="3770313"/>
            <a:ext cx="2354262" cy="722312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0066FF"/>
                </a:solidFill>
                <a:latin typeface="Algerian" panose="04020705040A02060702" pitchFamily="82" charset="0"/>
              </a:rPr>
              <a:t>Coding of project</a:t>
            </a:r>
          </a:p>
        </p:txBody>
      </p:sp>
      <p:sp>
        <p:nvSpPr>
          <p:cNvPr id="39953" name="Text Placeholder 20">
            <a:extLst>
              <a:ext uri="{FF2B5EF4-FFF2-40B4-BE49-F238E27FC236}">
                <a16:creationId xmlns:a16="http://schemas.microsoft.com/office/drawing/2014/main" id="{4A7A17A4-8967-4DF9-BCAA-55CA7B2D5117}"/>
              </a:ext>
            </a:extLst>
          </p:cNvPr>
          <p:cNvSpPr>
            <a:spLocks noGrp="1" noChangeArrowheads="1"/>
          </p:cNvSpPr>
          <p:nvPr>
            <p:ph type="body" sz="quarter" idx="21"/>
          </p:nvPr>
        </p:nvSpPr>
        <p:spPr>
          <a:xfrm>
            <a:off x="9329738" y="3743325"/>
            <a:ext cx="2584450" cy="733425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000" dirty="0">
                <a:solidFill>
                  <a:srgbClr val="800080"/>
                </a:solidFill>
                <a:latin typeface="Algerian" panose="04020705040A02060702" pitchFamily="82" charset="0"/>
              </a:rPr>
              <a:t>Prototype of </a:t>
            </a:r>
            <a:r>
              <a:rPr lang="en-US" altLang="en-US" sz="2000" dirty="0" err="1">
                <a:solidFill>
                  <a:srgbClr val="800080"/>
                </a:solidFill>
                <a:latin typeface="Algerian" panose="04020705040A02060702" pitchFamily="82" charset="0"/>
              </a:rPr>
              <a:t>projcet</a:t>
            </a:r>
            <a:endParaRPr lang="en-US" altLang="en-US" sz="2000" dirty="0">
              <a:solidFill>
                <a:srgbClr val="800080"/>
              </a:solidFill>
              <a:latin typeface="Algerian" panose="04020705040A02060702" pitchFamily="82" charset="0"/>
            </a:endParaRPr>
          </a:p>
        </p:txBody>
      </p:sp>
      <p:grpSp>
        <p:nvGrpSpPr>
          <p:cNvPr id="39954" name="Group 50">
            <a:extLst>
              <a:ext uri="{FF2B5EF4-FFF2-40B4-BE49-F238E27FC236}">
                <a16:creationId xmlns:a16="http://schemas.microsoft.com/office/drawing/2014/main" id="{CDECA368-49B4-48E2-B7B7-E190258A7A03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2125"/>
            <a:ext cx="12193588" cy="774700"/>
            <a:chOff x="-1587" y="320196"/>
            <a:chExt cx="12193587" cy="774700"/>
          </a:xfrm>
        </p:grpSpPr>
        <p:cxnSp>
          <p:nvCxnSpPr>
            <p:cNvPr id="53" name="Straight Connector 52" descr="&quot;&quot;">
              <a:extLst>
                <a:ext uri="{FF2B5EF4-FFF2-40B4-BE49-F238E27FC236}">
                  <a16:creationId xmlns:a16="http://schemas.microsoft.com/office/drawing/2014/main" id="{C477FA63-81D1-4549-88F7-7FB84A369B71}"/>
                </a:ext>
              </a:extLst>
            </p:cNvPr>
            <p:cNvCxnSpPr>
              <a:cxnSpLocks/>
            </p:cNvCxnSpPr>
            <p:nvPr/>
          </p:nvCxnSpPr>
          <p:spPr>
            <a:xfrm>
              <a:off x="8721725" y="521809"/>
              <a:ext cx="3470275" cy="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D090417E-094B-4E65-86C4-6DD2410BB59F}"/>
                </a:ext>
              </a:extLst>
            </p:cNvPr>
            <p:cNvSpPr txBox="1">
              <a:spLocks/>
            </p:cNvSpPr>
            <p:nvPr/>
          </p:nvSpPr>
          <p:spPr>
            <a:xfrm>
              <a:off x="-1587" y="320196"/>
              <a:ext cx="11734799" cy="7747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gerian" panose="04020705040A02060702" pitchFamily="82" charset="0"/>
                </a:rPr>
                <a:t>Progress of project</a:t>
              </a:r>
              <a:b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6" name="Straight Connector 55" descr="&quot;&quot;">
              <a:extLst>
                <a:ext uri="{FF2B5EF4-FFF2-40B4-BE49-F238E27FC236}">
                  <a16:creationId xmlns:a16="http://schemas.microsoft.com/office/drawing/2014/main" id="{B41D0FC1-D36D-4C30-B757-223BC37552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21809"/>
              <a:ext cx="3009901" cy="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2ED506BD-196F-4906-81CC-04626BC2A815}"/>
              </a:ext>
            </a:extLst>
          </p:cNvPr>
          <p:cNvSpPr/>
          <p:nvPr/>
        </p:nvSpPr>
        <p:spPr>
          <a:xfrm rot="5400000">
            <a:off x="3067844" y="3248819"/>
            <a:ext cx="258763" cy="16827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BDF8DDB2-FAB6-4C18-9648-31A633932378}"/>
              </a:ext>
            </a:extLst>
          </p:cNvPr>
          <p:cNvSpPr/>
          <p:nvPr/>
        </p:nvSpPr>
        <p:spPr>
          <a:xfrm rot="5400000">
            <a:off x="6112670" y="3231356"/>
            <a:ext cx="258762" cy="16827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BD3BE6B-2AB6-4646-9C1B-DAD68AE8F9B1}"/>
              </a:ext>
            </a:extLst>
          </p:cNvPr>
          <p:cNvSpPr/>
          <p:nvPr/>
        </p:nvSpPr>
        <p:spPr>
          <a:xfrm rot="5400000">
            <a:off x="9032876" y="3211512"/>
            <a:ext cx="258762" cy="16986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9958" name="Text Placeholder 17">
            <a:extLst>
              <a:ext uri="{FF2B5EF4-FFF2-40B4-BE49-F238E27FC236}">
                <a16:creationId xmlns:a16="http://schemas.microsoft.com/office/drawing/2014/main" id="{E5A9E911-9B0E-42D6-A1E8-E9B1AA250748}"/>
              </a:ext>
            </a:extLst>
          </p:cNvPr>
          <p:cNvSpPr txBox="1">
            <a:spLocks/>
          </p:cNvSpPr>
          <p:nvPr/>
        </p:nvSpPr>
        <p:spPr bwMode="auto">
          <a:xfrm>
            <a:off x="3224213" y="3743325"/>
            <a:ext cx="25860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F83672"/>
                </a:solidFill>
                <a:latin typeface="Algerian" panose="04020705040A02060702" pitchFamily="82" charset="0"/>
              </a:rPr>
              <a:t>Circuit connections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000" b="1">
              <a:solidFill>
                <a:srgbClr val="F83672"/>
              </a:solidFill>
              <a:latin typeface="Algerian" panose="04020705040A02060702" pitchFamily="82" charset="0"/>
            </a:endParaRPr>
          </a:p>
        </p:txBody>
      </p:sp>
      <p:pic>
        <p:nvPicPr>
          <p:cNvPr id="39959" name="Graphic 64" descr="Shopping cart with solid fill">
            <a:extLst>
              <a:ext uri="{FF2B5EF4-FFF2-40B4-BE49-F238E27FC236}">
                <a16:creationId xmlns:a16="http://schemas.microsoft.com/office/drawing/2014/main" id="{1F1D3FE4-5CEC-4B7A-84C9-3C83802AA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2049463"/>
            <a:ext cx="74612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0" name="Graphic 68" descr="Monitor with solid fill">
            <a:extLst>
              <a:ext uri="{FF2B5EF4-FFF2-40B4-BE49-F238E27FC236}">
                <a16:creationId xmlns:a16="http://schemas.microsoft.com/office/drawing/2014/main" id="{30AEB3C7-A6E4-4618-B1F1-3E9D17CC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2005013"/>
            <a:ext cx="760413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B7CF8F6-EB8C-4319-803B-EA4EC7C026D7}"/>
              </a:ext>
            </a:extLst>
          </p:cNvPr>
          <p:cNvSpPr/>
          <p:nvPr/>
        </p:nvSpPr>
        <p:spPr>
          <a:xfrm>
            <a:off x="10013950" y="1792288"/>
            <a:ext cx="1054100" cy="1081087"/>
          </a:xfrm>
          <a:prstGeom prst="ellipse">
            <a:avLst/>
          </a:prstGeom>
          <a:solidFill>
            <a:srgbClr val="FAA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9962" name="Picture 75">
            <a:extLst>
              <a:ext uri="{FF2B5EF4-FFF2-40B4-BE49-F238E27FC236}">
                <a16:creationId xmlns:a16="http://schemas.microsoft.com/office/drawing/2014/main" id="{FC7EFE08-D2BA-40FB-BE60-1D740E49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900" y="1901825"/>
            <a:ext cx="87153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3" name="Picture 4">
            <a:extLst>
              <a:ext uri="{FF2B5EF4-FFF2-40B4-BE49-F238E27FC236}">
                <a16:creationId xmlns:a16="http://schemas.microsoft.com/office/drawing/2014/main" id="{BC8BDE8E-0521-49C6-8786-C9848730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25" y="1938338"/>
            <a:ext cx="811213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8" hidden="1">
            <a:extLst>
              <a:ext uri="{FF2B5EF4-FFF2-40B4-BE49-F238E27FC236}">
                <a16:creationId xmlns:a16="http://schemas.microsoft.com/office/drawing/2014/main" id="{2A7F35E2-42C1-4ED1-9257-155208AE58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9F702C87-0138-446D-9088-F8445BB4D2AB}"/>
              </a:ext>
            </a:extLst>
          </p:cNvPr>
          <p:cNvCxnSpPr>
            <a:cxnSpLocks/>
          </p:cNvCxnSpPr>
          <p:nvPr/>
        </p:nvCxnSpPr>
        <p:spPr>
          <a:xfrm>
            <a:off x="8005763" y="522288"/>
            <a:ext cx="418623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A143A25-1C0D-4FE7-8474-51AE335FA000}"/>
              </a:ext>
            </a:extLst>
          </p:cNvPr>
          <p:cNvSpPr txBox="1">
            <a:spLocks/>
          </p:cNvSpPr>
          <p:nvPr/>
        </p:nvSpPr>
        <p:spPr>
          <a:xfrm>
            <a:off x="0" y="3714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project prototype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34DF9887-5AE6-4747-A543-71048E935181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6925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66" name="Picture 8">
            <a:extLst>
              <a:ext uri="{FF2B5EF4-FFF2-40B4-BE49-F238E27FC236}">
                <a16:creationId xmlns:a16="http://schemas.microsoft.com/office/drawing/2014/main" id="{097A51F4-2ED3-47D6-967B-6934E4F1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1988674"/>
            <a:ext cx="5255503" cy="296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11">
            <a:extLst>
              <a:ext uri="{FF2B5EF4-FFF2-40B4-BE49-F238E27FC236}">
                <a16:creationId xmlns:a16="http://schemas.microsoft.com/office/drawing/2014/main" id="{D4553440-E8B3-4E9E-A4F6-C9A0CC86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566" y="2050741"/>
            <a:ext cx="5563271" cy="287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80ACA-327D-4EC1-9811-5DEED71533BC}"/>
              </a:ext>
            </a:extLst>
          </p:cNvPr>
          <p:cNvSpPr txBox="1"/>
          <p:nvPr/>
        </p:nvSpPr>
        <p:spPr>
          <a:xfrm>
            <a:off x="1381575" y="5499230"/>
            <a:ext cx="320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Title Of The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C3151-2623-4A9D-893F-55069F11C1FA}"/>
              </a:ext>
            </a:extLst>
          </p:cNvPr>
          <p:cNvSpPr txBox="1"/>
          <p:nvPr/>
        </p:nvSpPr>
        <p:spPr>
          <a:xfrm>
            <a:off x="6801006" y="5283787"/>
            <a:ext cx="4525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Increasing/Decreasing The Count When People                    Entering /Leaving The Area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 hidden="1">
            <a:extLst>
              <a:ext uri="{FF2B5EF4-FFF2-40B4-BE49-F238E27FC236}">
                <a16:creationId xmlns:a16="http://schemas.microsoft.com/office/drawing/2014/main" id="{CD25F4A5-4975-463A-9CFB-27E8FC1C67D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2</a:t>
            </a:r>
          </a:p>
        </p:txBody>
      </p:sp>
      <p:sp>
        <p:nvSpPr>
          <p:cNvPr id="44" name="Rectangle: Rounded Corners 43" descr="&quot;&quot;">
            <a:extLst>
              <a:ext uri="{FF2B5EF4-FFF2-40B4-BE49-F238E27FC236}">
                <a16:creationId xmlns:a16="http://schemas.microsoft.com/office/drawing/2014/main" id="{DD57FE35-0659-4F5A-8BEF-3CDAFA5B7852}"/>
              </a:ext>
            </a:extLst>
          </p:cNvPr>
          <p:cNvSpPr/>
          <p:nvPr/>
        </p:nvSpPr>
        <p:spPr>
          <a:xfrm>
            <a:off x="7669213" y="2319338"/>
            <a:ext cx="3660775" cy="7397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DIAGRAM</a:t>
            </a:r>
          </a:p>
        </p:txBody>
      </p:sp>
      <p:sp>
        <p:nvSpPr>
          <p:cNvPr id="38" name="Rectangle: Rounded Corners 37" descr="&quot;&quot;">
            <a:extLst>
              <a:ext uri="{FF2B5EF4-FFF2-40B4-BE49-F238E27FC236}">
                <a16:creationId xmlns:a16="http://schemas.microsoft.com/office/drawing/2014/main" id="{2B04C564-4B24-4F5F-8E39-B819B6627859}"/>
              </a:ext>
            </a:extLst>
          </p:cNvPr>
          <p:cNvSpPr/>
          <p:nvPr/>
        </p:nvSpPr>
        <p:spPr>
          <a:xfrm>
            <a:off x="595313" y="2411413"/>
            <a:ext cx="3660775" cy="7397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PROTOTYPE</a:t>
            </a:r>
          </a:p>
        </p:txBody>
      </p:sp>
      <p:sp>
        <p:nvSpPr>
          <p:cNvPr id="23" name="Oval 22" descr="&quot;&quot;">
            <a:extLst>
              <a:ext uri="{FF2B5EF4-FFF2-40B4-BE49-F238E27FC236}">
                <a16:creationId xmlns:a16="http://schemas.microsoft.com/office/drawing/2014/main" id="{6E0A5340-66B5-4575-AFA4-411D24CA1CCA}"/>
              </a:ext>
            </a:extLst>
          </p:cNvPr>
          <p:cNvSpPr/>
          <p:nvPr/>
        </p:nvSpPr>
        <p:spPr>
          <a:xfrm>
            <a:off x="4111625" y="1608138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DCFBB1D8-2924-4BFA-A691-FC486CA96B7F}"/>
              </a:ext>
            </a:extLst>
          </p:cNvPr>
          <p:cNvCxnSpPr>
            <a:cxnSpLocks/>
          </p:cNvCxnSpPr>
          <p:nvPr/>
        </p:nvCxnSpPr>
        <p:spPr>
          <a:xfrm>
            <a:off x="8105775" y="409575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5" name="Title 1">
            <a:extLst>
              <a:ext uri="{FF2B5EF4-FFF2-40B4-BE49-F238E27FC236}">
                <a16:creationId xmlns:a16="http://schemas.microsoft.com/office/drawing/2014/main" id="{8CF73A20-97F2-4D52-B2D0-9B67484A2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8" y="255588"/>
            <a:ext cx="1173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lgerian" panose="04020705040A02060702" pitchFamily="82" charset="0"/>
              </a:rPr>
              <a:t>CONTENTS</a:t>
            </a:r>
            <a:br>
              <a:rPr lang="en-US" altLang="en-US">
                <a:latin typeface="Algerian" panose="04020705040A02060702" pitchFamily="82" charset="0"/>
              </a:rPr>
            </a:br>
            <a:endParaRPr lang="en-US" altLang="en-US">
              <a:latin typeface="Algerian" panose="04020705040A02060702" pitchFamily="82" charset="0"/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60377C96-667B-406E-83C3-06947AEE769A}"/>
              </a:ext>
            </a:extLst>
          </p:cNvPr>
          <p:cNvCxnSpPr>
            <a:cxnSpLocks/>
          </p:cNvCxnSpPr>
          <p:nvPr/>
        </p:nvCxnSpPr>
        <p:spPr>
          <a:xfrm>
            <a:off x="0" y="409575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 descr="&quot;&quot;">
            <a:extLst>
              <a:ext uri="{FF2B5EF4-FFF2-40B4-BE49-F238E27FC236}">
                <a16:creationId xmlns:a16="http://schemas.microsoft.com/office/drawing/2014/main" id="{9EC3A3D0-DACA-46B4-91D8-0154FF0B2BFD}"/>
              </a:ext>
            </a:extLst>
          </p:cNvPr>
          <p:cNvSpPr/>
          <p:nvPr/>
        </p:nvSpPr>
        <p:spPr>
          <a:xfrm>
            <a:off x="5248275" y="2744788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j-lt"/>
              </a:rPr>
              <a:t>PROJECT</a:t>
            </a:r>
          </a:p>
        </p:txBody>
      </p:sp>
      <p:sp>
        <p:nvSpPr>
          <p:cNvPr id="16" name="Rectangle: Rounded Corners 15" descr="&quot;&quot;">
            <a:extLst>
              <a:ext uri="{FF2B5EF4-FFF2-40B4-BE49-F238E27FC236}">
                <a16:creationId xmlns:a16="http://schemas.microsoft.com/office/drawing/2014/main" id="{64B228BF-8A6A-4AF8-B02A-945224332FC7}"/>
              </a:ext>
            </a:extLst>
          </p:cNvPr>
          <p:cNvSpPr/>
          <p:nvPr/>
        </p:nvSpPr>
        <p:spPr>
          <a:xfrm>
            <a:off x="7010400" y="1189038"/>
            <a:ext cx="3660775" cy="7397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</a:p>
        </p:txBody>
      </p:sp>
      <p:sp>
        <p:nvSpPr>
          <p:cNvPr id="15" name="Oval 14" descr="&quot;&quot;">
            <a:extLst>
              <a:ext uri="{FF2B5EF4-FFF2-40B4-BE49-F238E27FC236}">
                <a16:creationId xmlns:a16="http://schemas.microsoft.com/office/drawing/2014/main" id="{D7C50DD3-3037-4E77-BAA4-7FD6217AE58A}"/>
              </a:ext>
            </a:extLst>
          </p:cNvPr>
          <p:cNvSpPr/>
          <p:nvPr/>
        </p:nvSpPr>
        <p:spPr>
          <a:xfrm>
            <a:off x="6540500" y="1092200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: Rounded Corners 18" descr="&quot;&quot;">
            <a:extLst>
              <a:ext uri="{FF2B5EF4-FFF2-40B4-BE49-F238E27FC236}">
                <a16:creationId xmlns:a16="http://schemas.microsoft.com/office/drawing/2014/main" id="{66897BD3-20EA-4B6A-A74C-6B7313DF5121}"/>
              </a:ext>
            </a:extLst>
          </p:cNvPr>
          <p:cNvSpPr/>
          <p:nvPr/>
        </p:nvSpPr>
        <p:spPr>
          <a:xfrm>
            <a:off x="8032750" y="3684588"/>
            <a:ext cx="3452813" cy="73977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COMPONENTS REQUIRED</a:t>
            </a:r>
          </a:p>
        </p:txBody>
      </p:sp>
      <p:sp>
        <p:nvSpPr>
          <p:cNvPr id="20" name="Oval 19" descr="&quot;&quot;">
            <a:extLst>
              <a:ext uri="{FF2B5EF4-FFF2-40B4-BE49-F238E27FC236}">
                <a16:creationId xmlns:a16="http://schemas.microsoft.com/office/drawing/2014/main" id="{33BA79CB-0891-4E8B-B539-EBBBD2234CD9}"/>
              </a:ext>
            </a:extLst>
          </p:cNvPr>
          <p:cNvSpPr/>
          <p:nvPr/>
        </p:nvSpPr>
        <p:spPr>
          <a:xfrm>
            <a:off x="7407275" y="3570288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Rectangle: Rounded Corners 20" descr="&quot;&quot;">
            <a:extLst>
              <a:ext uri="{FF2B5EF4-FFF2-40B4-BE49-F238E27FC236}">
                <a16:creationId xmlns:a16="http://schemas.microsoft.com/office/drawing/2014/main" id="{E6A2A051-CC13-4609-B8CD-A928CE1481B0}"/>
              </a:ext>
            </a:extLst>
          </p:cNvPr>
          <p:cNvSpPr/>
          <p:nvPr/>
        </p:nvSpPr>
        <p:spPr>
          <a:xfrm>
            <a:off x="7046913" y="5049838"/>
            <a:ext cx="4438650" cy="7413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CIRCUIT DIAGRAM &amp; WORKING </a:t>
            </a:r>
          </a:p>
        </p:txBody>
      </p:sp>
      <p:sp>
        <p:nvSpPr>
          <p:cNvPr id="22" name="Oval 21" descr="&quot;&quot;">
            <a:extLst>
              <a:ext uri="{FF2B5EF4-FFF2-40B4-BE49-F238E27FC236}">
                <a16:creationId xmlns:a16="http://schemas.microsoft.com/office/drawing/2014/main" id="{75B30E7C-BB76-4F61-936F-28482FD3AD67}"/>
              </a:ext>
            </a:extLst>
          </p:cNvPr>
          <p:cNvSpPr/>
          <p:nvPr/>
        </p:nvSpPr>
        <p:spPr>
          <a:xfrm>
            <a:off x="6467475" y="4913313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Rectangle: Rounded Corners 24" descr="&quot;&quot;">
            <a:extLst>
              <a:ext uri="{FF2B5EF4-FFF2-40B4-BE49-F238E27FC236}">
                <a16:creationId xmlns:a16="http://schemas.microsoft.com/office/drawing/2014/main" id="{94BE9ED1-B8B1-4E30-BF48-D09E3C656237}"/>
              </a:ext>
            </a:extLst>
          </p:cNvPr>
          <p:cNvSpPr/>
          <p:nvPr/>
        </p:nvSpPr>
        <p:spPr>
          <a:xfrm>
            <a:off x="1155700" y="1214438"/>
            <a:ext cx="4041775" cy="7397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SCOPE OF PROJECT</a:t>
            </a:r>
          </a:p>
        </p:txBody>
      </p:sp>
      <p:sp>
        <p:nvSpPr>
          <p:cNvPr id="26" name="Oval 25" descr="&quot;&quot;">
            <a:extLst>
              <a:ext uri="{FF2B5EF4-FFF2-40B4-BE49-F238E27FC236}">
                <a16:creationId xmlns:a16="http://schemas.microsoft.com/office/drawing/2014/main" id="{9F9F125D-BB8E-4F28-97AA-C62BC3541EC0}"/>
              </a:ext>
            </a:extLst>
          </p:cNvPr>
          <p:cNvSpPr/>
          <p:nvPr/>
        </p:nvSpPr>
        <p:spPr>
          <a:xfrm>
            <a:off x="4703763" y="11144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Rectangle: Rounded Corners 26" descr="&quot;&quot;">
            <a:extLst>
              <a:ext uri="{FF2B5EF4-FFF2-40B4-BE49-F238E27FC236}">
                <a16:creationId xmlns:a16="http://schemas.microsoft.com/office/drawing/2014/main" id="{7BE155E2-5801-46D3-9371-E713906CD478}"/>
              </a:ext>
            </a:extLst>
          </p:cNvPr>
          <p:cNvSpPr/>
          <p:nvPr/>
        </p:nvSpPr>
        <p:spPr>
          <a:xfrm>
            <a:off x="804863" y="3767138"/>
            <a:ext cx="3489325" cy="7397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APPLICATIONS</a:t>
            </a:r>
          </a:p>
        </p:txBody>
      </p:sp>
      <p:sp>
        <p:nvSpPr>
          <p:cNvPr id="28" name="Oval 27" descr="&quot;&quot;">
            <a:extLst>
              <a:ext uri="{FF2B5EF4-FFF2-40B4-BE49-F238E27FC236}">
                <a16:creationId xmlns:a16="http://schemas.microsoft.com/office/drawing/2014/main" id="{7EA8A976-4C3F-466F-9E16-340CC9EC7D89}"/>
              </a:ext>
            </a:extLst>
          </p:cNvPr>
          <p:cNvSpPr/>
          <p:nvPr/>
        </p:nvSpPr>
        <p:spPr>
          <a:xfrm>
            <a:off x="3787775" y="3684588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Rectangle: Rounded Corners 28" descr="&quot;&quot;">
            <a:extLst>
              <a:ext uri="{FF2B5EF4-FFF2-40B4-BE49-F238E27FC236}">
                <a16:creationId xmlns:a16="http://schemas.microsoft.com/office/drawing/2014/main" id="{0350ECE7-D5EA-4D0A-BBE9-CE0A5EB4D4C5}"/>
              </a:ext>
            </a:extLst>
          </p:cNvPr>
          <p:cNvSpPr/>
          <p:nvPr/>
        </p:nvSpPr>
        <p:spPr>
          <a:xfrm>
            <a:off x="1677988" y="4973638"/>
            <a:ext cx="3660775" cy="7413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</a:p>
        </p:txBody>
      </p:sp>
      <p:sp>
        <p:nvSpPr>
          <p:cNvPr id="30" name="Oval 29" descr="&quot;&quot;">
            <a:extLst>
              <a:ext uri="{FF2B5EF4-FFF2-40B4-BE49-F238E27FC236}">
                <a16:creationId xmlns:a16="http://schemas.microsoft.com/office/drawing/2014/main" id="{FBEA30BB-0C0F-491B-92B3-4F0AC3D291E1}"/>
              </a:ext>
            </a:extLst>
          </p:cNvPr>
          <p:cNvSpPr/>
          <p:nvPr/>
        </p:nvSpPr>
        <p:spPr>
          <a:xfrm>
            <a:off x="4727575" y="4913313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190" name="Freeform 1676" descr="Icon of check box. ">
            <a:extLst>
              <a:ext uri="{FF2B5EF4-FFF2-40B4-BE49-F238E27FC236}">
                <a16:creationId xmlns:a16="http://schemas.microsoft.com/office/drawing/2014/main" id="{0A393E29-1DFD-496D-B5EE-21FA4EF5930B}"/>
              </a:ext>
            </a:extLst>
          </p:cNvPr>
          <p:cNvSpPr>
            <a:spLocks noEditPoints="1"/>
          </p:cNvSpPr>
          <p:nvPr/>
        </p:nvSpPr>
        <p:spPr bwMode="auto">
          <a:xfrm>
            <a:off x="6821488" y="1393825"/>
            <a:ext cx="346075" cy="346075"/>
          </a:xfrm>
          <a:custGeom>
            <a:avLst/>
            <a:gdLst>
              <a:gd name="T0" fmla="*/ 2147483646 w 719"/>
              <a:gd name="T1" fmla="*/ 2147483646 h 719"/>
              <a:gd name="T2" fmla="*/ 2147483646 w 719"/>
              <a:gd name="T3" fmla="*/ 2147483646 h 719"/>
              <a:gd name="T4" fmla="*/ 2147483646 w 719"/>
              <a:gd name="T5" fmla="*/ 2147483646 h 719"/>
              <a:gd name="T6" fmla="*/ 2147483646 w 719"/>
              <a:gd name="T7" fmla="*/ 2147483646 h 719"/>
              <a:gd name="T8" fmla="*/ 2147483646 w 719"/>
              <a:gd name="T9" fmla="*/ 2147483646 h 719"/>
              <a:gd name="T10" fmla="*/ 2147483646 w 719"/>
              <a:gd name="T11" fmla="*/ 2147483646 h 719"/>
              <a:gd name="T12" fmla="*/ 2147483646 w 719"/>
              <a:gd name="T13" fmla="*/ 2147483646 h 719"/>
              <a:gd name="T14" fmla="*/ 2147483646 w 719"/>
              <a:gd name="T15" fmla="*/ 2147483646 h 719"/>
              <a:gd name="T16" fmla="*/ 2147483646 w 719"/>
              <a:gd name="T17" fmla="*/ 2147483646 h 719"/>
              <a:gd name="T18" fmla="*/ 2147483646 w 719"/>
              <a:gd name="T19" fmla="*/ 2147483646 h 719"/>
              <a:gd name="T20" fmla="*/ 2147483646 w 719"/>
              <a:gd name="T21" fmla="*/ 2147483646 h 719"/>
              <a:gd name="T22" fmla="*/ 2147483646 w 719"/>
              <a:gd name="T23" fmla="*/ 2147483646 h 719"/>
              <a:gd name="T24" fmla="*/ 2147483646 w 719"/>
              <a:gd name="T25" fmla="*/ 2147483646 h 719"/>
              <a:gd name="T26" fmla="*/ 2147483646 w 719"/>
              <a:gd name="T27" fmla="*/ 2147483646 h 719"/>
              <a:gd name="T28" fmla="*/ 2147483646 w 719"/>
              <a:gd name="T29" fmla="*/ 2147483646 h 719"/>
              <a:gd name="T30" fmla="*/ 2147483646 w 719"/>
              <a:gd name="T31" fmla="*/ 2147483646 h 719"/>
              <a:gd name="T32" fmla="*/ 2147483646 w 719"/>
              <a:gd name="T33" fmla="*/ 2147483646 h 719"/>
              <a:gd name="T34" fmla="*/ 2147483646 w 719"/>
              <a:gd name="T35" fmla="*/ 2147483646 h 719"/>
              <a:gd name="T36" fmla="*/ 2147483646 w 719"/>
              <a:gd name="T37" fmla="*/ 2147483646 h 719"/>
              <a:gd name="T38" fmla="*/ 2147483646 w 719"/>
              <a:gd name="T39" fmla="*/ 2147483646 h 719"/>
              <a:gd name="T40" fmla="*/ 2147483646 w 719"/>
              <a:gd name="T41" fmla="*/ 2147483646 h 719"/>
              <a:gd name="T42" fmla="*/ 2147483646 w 719"/>
              <a:gd name="T43" fmla="*/ 2147483646 h 719"/>
              <a:gd name="T44" fmla="*/ 2147483646 w 719"/>
              <a:gd name="T45" fmla="*/ 2147483646 h 719"/>
              <a:gd name="T46" fmla="*/ 2147483646 w 719"/>
              <a:gd name="T47" fmla="*/ 2147483646 h 719"/>
              <a:gd name="T48" fmla="*/ 2147483646 w 719"/>
              <a:gd name="T49" fmla="*/ 2147483646 h 719"/>
              <a:gd name="T50" fmla="*/ 2147483646 w 719"/>
              <a:gd name="T51" fmla="*/ 2147483646 h 719"/>
              <a:gd name="T52" fmla="*/ 2147483646 w 719"/>
              <a:gd name="T53" fmla="*/ 2147483646 h 719"/>
              <a:gd name="T54" fmla="*/ 2147483646 w 719"/>
              <a:gd name="T55" fmla="*/ 2147483646 h 719"/>
              <a:gd name="T56" fmla="*/ 2147483646 w 719"/>
              <a:gd name="T57" fmla="*/ 2147483646 h 719"/>
              <a:gd name="T58" fmla="*/ 2147483646 w 719"/>
              <a:gd name="T59" fmla="*/ 2147483646 h 719"/>
              <a:gd name="T60" fmla="*/ 2147483646 w 719"/>
              <a:gd name="T61" fmla="*/ 2147483646 h 719"/>
              <a:gd name="T62" fmla="*/ 2147483646 w 719"/>
              <a:gd name="T63" fmla="*/ 2147483646 h 719"/>
              <a:gd name="T64" fmla="*/ 2147483646 w 719"/>
              <a:gd name="T65" fmla="*/ 2147483646 h 719"/>
              <a:gd name="T66" fmla="*/ 2147483646 w 719"/>
              <a:gd name="T67" fmla="*/ 2147483646 h 719"/>
              <a:gd name="T68" fmla="*/ 2147483646 w 719"/>
              <a:gd name="T69" fmla="*/ 2147483646 h 719"/>
              <a:gd name="T70" fmla="*/ 2147483646 w 719"/>
              <a:gd name="T71" fmla="*/ 2147483646 h 719"/>
              <a:gd name="T72" fmla="*/ 2147483646 w 719"/>
              <a:gd name="T73" fmla="*/ 2147483646 h 719"/>
              <a:gd name="T74" fmla="*/ 2147483646 w 719"/>
              <a:gd name="T75" fmla="*/ 2147483646 h 719"/>
              <a:gd name="T76" fmla="*/ 2147483646 w 719"/>
              <a:gd name="T77" fmla="*/ 2147483646 h 719"/>
              <a:gd name="T78" fmla="*/ 2147483646 w 719"/>
              <a:gd name="T79" fmla="*/ 2147483646 h 719"/>
              <a:gd name="T80" fmla="*/ 2147483646 w 719"/>
              <a:gd name="T81" fmla="*/ 2147483646 h 719"/>
              <a:gd name="T82" fmla="*/ 2147483646 w 719"/>
              <a:gd name="T83" fmla="*/ 2147483646 h 719"/>
              <a:gd name="T84" fmla="*/ 2147483646 w 719"/>
              <a:gd name="T85" fmla="*/ 2147483646 h 719"/>
              <a:gd name="T86" fmla="*/ 2147483646 w 719"/>
              <a:gd name="T87" fmla="*/ 2147483646 h 719"/>
              <a:gd name="T88" fmla="*/ 2147483646 w 719"/>
              <a:gd name="T89" fmla="*/ 0 h 719"/>
              <a:gd name="T90" fmla="*/ 2147483646 w 719"/>
              <a:gd name="T91" fmla="*/ 2147483646 h 719"/>
              <a:gd name="T92" fmla="*/ 0 w 719"/>
              <a:gd name="T93" fmla="*/ 2147483646 h 719"/>
              <a:gd name="T94" fmla="*/ 2147483646 w 719"/>
              <a:gd name="T95" fmla="*/ 2147483646 h 719"/>
              <a:gd name="T96" fmla="*/ 2147483646 w 719"/>
              <a:gd name="T97" fmla="*/ 2147483646 h 719"/>
              <a:gd name="T98" fmla="*/ 2147483646 w 719"/>
              <a:gd name="T99" fmla="*/ 2147483646 h 719"/>
              <a:gd name="T100" fmla="*/ 2147483646 w 719"/>
              <a:gd name="T101" fmla="*/ 2147483646 h 719"/>
              <a:gd name="T102" fmla="*/ 2147483646 w 719"/>
              <a:gd name="T103" fmla="*/ 2147483646 h 719"/>
              <a:gd name="T104" fmla="*/ 2147483646 w 719"/>
              <a:gd name="T105" fmla="*/ 2147483646 h 719"/>
              <a:gd name="T106" fmla="*/ 2147483646 w 719"/>
              <a:gd name="T107" fmla="*/ 2147483646 h 7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91" name="Freeform 4665" descr="Icon of graph. ">
            <a:extLst>
              <a:ext uri="{FF2B5EF4-FFF2-40B4-BE49-F238E27FC236}">
                <a16:creationId xmlns:a16="http://schemas.microsoft.com/office/drawing/2014/main" id="{F616F814-736E-4F52-87CA-4811A629AACF}"/>
              </a:ext>
            </a:extLst>
          </p:cNvPr>
          <p:cNvSpPr>
            <a:spLocks/>
          </p:cNvSpPr>
          <p:nvPr/>
        </p:nvSpPr>
        <p:spPr bwMode="auto">
          <a:xfrm>
            <a:off x="7702550" y="3889375"/>
            <a:ext cx="349250" cy="349250"/>
          </a:xfrm>
          <a:custGeom>
            <a:avLst/>
            <a:gdLst>
              <a:gd name="T0" fmla="*/ 2147483646 w 904"/>
              <a:gd name="T1" fmla="*/ 2147483646 h 903"/>
              <a:gd name="T2" fmla="*/ 2147483646 w 904"/>
              <a:gd name="T3" fmla="*/ 2147483646 h 903"/>
              <a:gd name="T4" fmla="*/ 2147483646 w 904"/>
              <a:gd name="T5" fmla="*/ 2147483646 h 903"/>
              <a:gd name="T6" fmla="*/ 2147483646 w 904"/>
              <a:gd name="T7" fmla="*/ 2147483646 h 903"/>
              <a:gd name="T8" fmla="*/ 2147483646 w 904"/>
              <a:gd name="T9" fmla="*/ 2147483646 h 903"/>
              <a:gd name="T10" fmla="*/ 2147483646 w 904"/>
              <a:gd name="T11" fmla="*/ 2147483646 h 903"/>
              <a:gd name="T12" fmla="*/ 2147483646 w 904"/>
              <a:gd name="T13" fmla="*/ 2147483646 h 903"/>
              <a:gd name="T14" fmla="*/ 2147483646 w 904"/>
              <a:gd name="T15" fmla="*/ 2147483646 h 903"/>
              <a:gd name="T16" fmla="*/ 2147483646 w 904"/>
              <a:gd name="T17" fmla="*/ 2147483646 h 903"/>
              <a:gd name="T18" fmla="*/ 2147483646 w 904"/>
              <a:gd name="T19" fmla="*/ 2147483646 h 903"/>
              <a:gd name="T20" fmla="*/ 2147483646 w 904"/>
              <a:gd name="T21" fmla="*/ 2147483646 h 903"/>
              <a:gd name="T22" fmla="*/ 2147483646 w 904"/>
              <a:gd name="T23" fmla="*/ 2147483646 h 903"/>
              <a:gd name="T24" fmla="*/ 2147483646 w 904"/>
              <a:gd name="T25" fmla="*/ 2147483646 h 903"/>
              <a:gd name="T26" fmla="*/ 2147483646 w 904"/>
              <a:gd name="T27" fmla="*/ 2147483646 h 903"/>
              <a:gd name="T28" fmla="*/ 2147483646 w 904"/>
              <a:gd name="T29" fmla="*/ 2147483646 h 903"/>
              <a:gd name="T30" fmla="*/ 2147483646 w 904"/>
              <a:gd name="T31" fmla="*/ 2147483646 h 903"/>
              <a:gd name="T32" fmla="*/ 2147483646 w 904"/>
              <a:gd name="T33" fmla="*/ 2147483646 h 903"/>
              <a:gd name="T34" fmla="*/ 2147483646 w 904"/>
              <a:gd name="T35" fmla="*/ 2147483646 h 903"/>
              <a:gd name="T36" fmla="*/ 2147483646 w 904"/>
              <a:gd name="T37" fmla="*/ 2147483646 h 903"/>
              <a:gd name="T38" fmla="*/ 2147483646 w 904"/>
              <a:gd name="T39" fmla="*/ 2147483646 h 903"/>
              <a:gd name="T40" fmla="*/ 2147483646 w 904"/>
              <a:gd name="T41" fmla="*/ 2147483646 h 903"/>
              <a:gd name="T42" fmla="*/ 2147483646 w 904"/>
              <a:gd name="T43" fmla="*/ 2147483646 h 903"/>
              <a:gd name="T44" fmla="*/ 2147483646 w 904"/>
              <a:gd name="T45" fmla="*/ 2147483646 h 903"/>
              <a:gd name="T46" fmla="*/ 2147483646 w 904"/>
              <a:gd name="T47" fmla="*/ 2147483646 h 903"/>
              <a:gd name="T48" fmla="*/ 2147483646 w 904"/>
              <a:gd name="T49" fmla="*/ 2147483646 h 903"/>
              <a:gd name="T50" fmla="*/ 2147483646 w 904"/>
              <a:gd name="T51" fmla="*/ 2147483646 h 903"/>
              <a:gd name="T52" fmla="*/ 2147483646 w 904"/>
              <a:gd name="T53" fmla="*/ 2147483646 h 903"/>
              <a:gd name="T54" fmla="*/ 2147483646 w 904"/>
              <a:gd name="T55" fmla="*/ 2147483646 h 903"/>
              <a:gd name="T56" fmla="*/ 2147483646 w 904"/>
              <a:gd name="T57" fmla="*/ 2147483646 h 903"/>
              <a:gd name="T58" fmla="*/ 2147483646 w 904"/>
              <a:gd name="T59" fmla="*/ 2147483646 h 903"/>
              <a:gd name="T60" fmla="*/ 2147483646 w 904"/>
              <a:gd name="T61" fmla="*/ 2147483646 h 903"/>
              <a:gd name="T62" fmla="*/ 2147483646 w 904"/>
              <a:gd name="T63" fmla="*/ 2147483646 h 903"/>
              <a:gd name="T64" fmla="*/ 2147483646 w 904"/>
              <a:gd name="T65" fmla="*/ 2147483646 h 903"/>
              <a:gd name="T66" fmla="*/ 2147483646 w 904"/>
              <a:gd name="T67" fmla="*/ 2147483646 h 903"/>
              <a:gd name="T68" fmla="*/ 2147483646 w 904"/>
              <a:gd name="T69" fmla="*/ 2147483646 h 903"/>
              <a:gd name="T70" fmla="*/ 2147483646 w 904"/>
              <a:gd name="T71" fmla="*/ 2147483646 h 903"/>
              <a:gd name="T72" fmla="*/ 2147483646 w 904"/>
              <a:gd name="T73" fmla="*/ 2147483646 h 903"/>
              <a:gd name="T74" fmla="*/ 2147483646 w 904"/>
              <a:gd name="T75" fmla="*/ 2147483646 h 903"/>
              <a:gd name="T76" fmla="*/ 2147483646 w 904"/>
              <a:gd name="T77" fmla="*/ 2147483646 h 903"/>
              <a:gd name="T78" fmla="*/ 2147483646 w 904"/>
              <a:gd name="T79" fmla="*/ 2147483646 h 903"/>
              <a:gd name="T80" fmla="*/ 2147483646 w 904"/>
              <a:gd name="T81" fmla="*/ 2147483646 h 903"/>
              <a:gd name="T82" fmla="*/ 2147483646 w 904"/>
              <a:gd name="T83" fmla="*/ 2147483646 h 903"/>
              <a:gd name="T84" fmla="*/ 2147483646 w 904"/>
              <a:gd name="T85" fmla="*/ 2147483646 h 903"/>
              <a:gd name="T86" fmla="*/ 2147483646 w 904"/>
              <a:gd name="T87" fmla="*/ 2147483646 h 903"/>
              <a:gd name="T88" fmla="*/ 2147483646 w 904"/>
              <a:gd name="T89" fmla="*/ 2147483646 h 903"/>
              <a:gd name="T90" fmla="*/ 2147483646 w 904"/>
              <a:gd name="T91" fmla="*/ 2147483646 h 903"/>
              <a:gd name="T92" fmla="*/ 2147483646 w 904"/>
              <a:gd name="T93" fmla="*/ 2147483646 h 903"/>
              <a:gd name="T94" fmla="*/ 2147483646 w 904"/>
              <a:gd name="T95" fmla="*/ 2147483646 h 903"/>
              <a:gd name="T96" fmla="*/ 2147483646 w 904"/>
              <a:gd name="T97" fmla="*/ 2147483646 h 903"/>
              <a:gd name="T98" fmla="*/ 2147483646 w 904"/>
              <a:gd name="T99" fmla="*/ 2147483646 h 903"/>
              <a:gd name="T100" fmla="*/ 2147483646 w 904"/>
              <a:gd name="T101" fmla="*/ 2147483646 h 903"/>
              <a:gd name="T102" fmla="*/ 2147483646 w 904"/>
              <a:gd name="T103" fmla="*/ 2147483646 h 903"/>
              <a:gd name="T104" fmla="*/ 2147483646 w 904"/>
              <a:gd name="T105" fmla="*/ 2147483646 h 903"/>
              <a:gd name="T106" fmla="*/ 2147483646 w 904"/>
              <a:gd name="T107" fmla="*/ 2147483646 h 903"/>
              <a:gd name="T108" fmla="*/ 2147483646 w 904"/>
              <a:gd name="T109" fmla="*/ 2147483646 h 903"/>
              <a:gd name="T110" fmla="*/ 2147483646 w 904"/>
              <a:gd name="T111" fmla="*/ 2147483646 h 903"/>
              <a:gd name="T112" fmla="*/ 2147483646 w 904"/>
              <a:gd name="T113" fmla="*/ 2147483646 h 903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8931E455-4543-4993-95FF-E64EE768E7FB}"/>
              </a:ext>
            </a:extLst>
          </p:cNvPr>
          <p:cNvGrpSpPr/>
          <p:nvPr/>
        </p:nvGrpSpPr>
        <p:grpSpPr>
          <a:xfrm>
            <a:off x="6724157" y="5195472"/>
            <a:ext cx="410587" cy="381984"/>
            <a:chOff x="9015050" y="1374111"/>
            <a:chExt cx="339328" cy="315689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938CB970-BECB-4E23-BDDA-88A8C62FD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5050" y="1489775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3218C6C4-C017-4282-9BB5-BC6F45199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8490" y="1374111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  <p:pic>
        <p:nvPicPr>
          <p:cNvPr id="7193" name="Graphic 2" descr="Person with idea with solid fill">
            <a:extLst>
              <a:ext uri="{FF2B5EF4-FFF2-40B4-BE49-F238E27FC236}">
                <a16:creationId xmlns:a16="http://schemas.microsoft.com/office/drawing/2014/main" id="{23A3EA0B-2643-4440-B593-D98B25C29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3794125"/>
            <a:ext cx="61436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Oval 33" descr="&quot;&quot;">
            <a:extLst>
              <a:ext uri="{FF2B5EF4-FFF2-40B4-BE49-F238E27FC236}">
                <a16:creationId xmlns:a16="http://schemas.microsoft.com/office/drawing/2014/main" id="{8FBF65C5-C9E5-4615-8726-7452564EB882}"/>
              </a:ext>
            </a:extLst>
          </p:cNvPr>
          <p:cNvSpPr/>
          <p:nvPr/>
        </p:nvSpPr>
        <p:spPr>
          <a:xfrm>
            <a:off x="3787775" y="2311400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35" name="Group 34" descr="Icons of bar chart and line graph.">
            <a:extLst>
              <a:ext uri="{FF2B5EF4-FFF2-40B4-BE49-F238E27FC236}">
                <a16:creationId xmlns:a16="http://schemas.microsoft.com/office/drawing/2014/main" id="{E28A7537-64F8-473F-A7DF-BAADAAAF49E3}"/>
              </a:ext>
            </a:extLst>
          </p:cNvPr>
          <p:cNvGrpSpPr/>
          <p:nvPr/>
        </p:nvGrpSpPr>
        <p:grpSpPr>
          <a:xfrm>
            <a:off x="4083835" y="2580961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6" name="Freeform 372">
              <a:extLst>
                <a:ext uri="{FF2B5EF4-FFF2-40B4-BE49-F238E27FC236}">
                  <a16:creationId xmlns:a16="http://schemas.microsoft.com/office/drawing/2014/main" id="{283714B8-4D15-4DA7-BC73-13312D61E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37" name="Freeform 373">
              <a:extLst>
                <a:ext uri="{FF2B5EF4-FFF2-40B4-BE49-F238E27FC236}">
                  <a16:creationId xmlns:a16="http://schemas.microsoft.com/office/drawing/2014/main" id="{0106B53F-1553-4497-B30A-65821BAE5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  <p:sp>
        <p:nvSpPr>
          <p:cNvPr id="42" name="Oval 41" descr="&quot;&quot;">
            <a:extLst>
              <a:ext uri="{FF2B5EF4-FFF2-40B4-BE49-F238E27FC236}">
                <a16:creationId xmlns:a16="http://schemas.microsoft.com/office/drawing/2014/main" id="{833C8AAA-6E63-4E5D-B600-F324ADC0C03D}"/>
              </a:ext>
            </a:extLst>
          </p:cNvPr>
          <p:cNvSpPr/>
          <p:nvPr/>
        </p:nvSpPr>
        <p:spPr>
          <a:xfrm>
            <a:off x="7335838" y="22066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197" name="Graphic 5" descr="List with solid fill">
            <a:extLst>
              <a:ext uri="{FF2B5EF4-FFF2-40B4-BE49-F238E27FC236}">
                <a16:creationId xmlns:a16="http://schemas.microsoft.com/office/drawing/2014/main" id="{CEA5572D-DB0A-49CE-8883-0E277AB9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2411413"/>
            <a:ext cx="5461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8" name="Graphic 8" descr="Brain in head with solid fill">
            <a:extLst>
              <a:ext uri="{FF2B5EF4-FFF2-40B4-BE49-F238E27FC236}">
                <a16:creationId xmlns:a16="http://schemas.microsoft.com/office/drawing/2014/main" id="{47415E23-6391-40DC-8428-C2B84B4B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1284288"/>
            <a:ext cx="531812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9" name="Graphic 10" descr="Lightbulb and gear with solid fill">
            <a:extLst>
              <a:ext uri="{FF2B5EF4-FFF2-40B4-BE49-F238E27FC236}">
                <a16:creationId xmlns:a16="http://schemas.microsoft.com/office/drawing/2014/main" id="{714DEFE5-9C1C-4272-B206-5EE482AED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5057775"/>
            <a:ext cx="62071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8" hidden="1">
            <a:extLst>
              <a:ext uri="{FF2B5EF4-FFF2-40B4-BE49-F238E27FC236}">
                <a16:creationId xmlns:a16="http://schemas.microsoft.com/office/drawing/2014/main" id="{58A6A682-1C28-4A2A-AD9C-DA7509FB2DD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13EC47EE-B327-4485-BA41-154D58401731}"/>
              </a:ext>
            </a:extLst>
          </p:cNvPr>
          <p:cNvCxnSpPr>
            <a:cxnSpLocks/>
          </p:cNvCxnSpPr>
          <p:nvPr/>
        </p:nvCxnSpPr>
        <p:spPr>
          <a:xfrm>
            <a:off x="8005763" y="522288"/>
            <a:ext cx="418623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A95F2B7-471F-473E-9F42-65958D718D65}"/>
              </a:ext>
            </a:extLst>
          </p:cNvPr>
          <p:cNvSpPr txBox="1">
            <a:spLocks/>
          </p:cNvSpPr>
          <p:nvPr/>
        </p:nvSpPr>
        <p:spPr>
          <a:xfrm>
            <a:off x="0" y="3714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project prototype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93E92253-BD62-427D-B7C8-8D9A1952CCDA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6925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4" name="Picture 1">
            <a:extLst>
              <a:ext uri="{FF2B5EF4-FFF2-40B4-BE49-F238E27FC236}">
                <a16:creationId xmlns:a16="http://schemas.microsoft.com/office/drawing/2014/main" id="{A076F87B-B4B9-452E-AAE7-1D101EB1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981200"/>
            <a:ext cx="5489575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3">
            <a:extLst>
              <a:ext uri="{FF2B5EF4-FFF2-40B4-BE49-F238E27FC236}">
                <a16:creationId xmlns:a16="http://schemas.microsoft.com/office/drawing/2014/main" id="{BEAC1484-8459-4FEE-A6BD-C35340A0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51" y="1886723"/>
            <a:ext cx="4866975" cy="28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3E669-7D53-4BC6-8717-DF836ACF5046}"/>
              </a:ext>
            </a:extLst>
          </p:cNvPr>
          <p:cNvSpPr txBox="1"/>
          <p:nvPr/>
        </p:nvSpPr>
        <p:spPr>
          <a:xfrm>
            <a:off x="1141011" y="5142397"/>
            <a:ext cx="39949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Displaying Alert Message When Area Has Been Filled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D287B-C8BB-4F10-B3C2-8B667308C700}"/>
              </a:ext>
            </a:extLst>
          </p:cNvPr>
          <p:cNvSpPr txBox="1"/>
          <p:nvPr/>
        </p:nvSpPr>
        <p:spPr>
          <a:xfrm>
            <a:off x="6817883" y="5142398"/>
            <a:ext cx="4634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Fig:- Alerting When The Area Ha Been Overcrowded With The Help Of Buzzer And LCD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8" hidden="1">
            <a:extLst>
              <a:ext uri="{FF2B5EF4-FFF2-40B4-BE49-F238E27FC236}">
                <a16:creationId xmlns:a16="http://schemas.microsoft.com/office/drawing/2014/main" id="{64EAB3D4-DD50-47F2-93D9-DCE2D0CF75A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5A9BC89E-8B49-4AE5-9980-3EF9AF20FE32}"/>
              </a:ext>
            </a:extLst>
          </p:cNvPr>
          <p:cNvCxnSpPr>
            <a:cxnSpLocks/>
          </p:cNvCxnSpPr>
          <p:nvPr/>
        </p:nvCxnSpPr>
        <p:spPr>
          <a:xfrm>
            <a:off x="7453313" y="522288"/>
            <a:ext cx="473868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BB16A86-22AC-4D6B-9473-0EDA6B93E766}"/>
              </a:ext>
            </a:extLst>
          </p:cNvPr>
          <p:cNvSpPr txBox="1">
            <a:spLocks/>
          </p:cNvSpPr>
          <p:nvPr/>
        </p:nvSpPr>
        <p:spPr>
          <a:xfrm>
            <a:off x="0" y="3714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conclusion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78158AC2-9B1E-448D-A915-FF896C9320F9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43656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TextBox 4">
            <a:extLst>
              <a:ext uri="{FF2B5EF4-FFF2-40B4-BE49-F238E27FC236}">
                <a16:creationId xmlns:a16="http://schemas.microsoft.com/office/drawing/2014/main" id="{23624268-C39E-4ADD-A1B4-7DECAF24A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88" y="2117725"/>
            <a:ext cx="101822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dobe Garamond Pro" panose="02020502060506020403" pitchFamily="18" charset="0"/>
                <a:cs typeface="Calibri" panose="020F0502020204030204" pitchFamily="34" charset="0"/>
              </a:rPr>
              <a:t>This paper describes a circuit which is used for controlling crowd based on area density, according to  the  count  of  persons  in  the area and simultaneously  works  as  a  security  system when the camera is attached.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dobe Garamond Pro" panose="02020502060506020403" pitchFamily="18" charset="0"/>
                <a:cs typeface="Calibri" panose="020F0502020204030204" pitchFamily="34" charset="0"/>
              </a:rPr>
              <a:t>The circuit counts the number of persons in a particular area.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dobe Garamond Pro" panose="02020502060506020403" pitchFamily="18" charset="0"/>
                <a:cs typeface="Calibri" panose="020F0502020204030204" pitchFamily="34" charset="0"/>
              </a:rPr>
              <a:t>It also designed to indicate the overcrowd with the help of LCD and buzzer.</a:t>
            </a:r>
            <a:endParaRPr lang="en-IN" altLang="en-US" sz="2400">
              <a:latin typeface="Adobe Garamond Pro" panose="02020502060506020403" pitchFamily="18" charset="0"/>
              <a:cs typeface="Calibri" panose="020F0502020204030204" pitchFamily="34" charset="0"/>
            </a:endParaRP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5ADEA4D-40E3-44CA-8196-539943007BA5}"/>
              </a:ext>
            </a:extLst>
          </p:cNvPr>
          <p:cNvSpPr/>
          <p:nvPr/>
        </p:nvSpPr>
        <p:spPr>
          <a:xfrm>
            <a:off x="9558338" y="5883275"/>
            <a:ext cx="2570162" cy="1206500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0AA3C06-9196-47A5-B069-0167AE2E068E}"/>
              </a:ext>
            </a:extLst>
          </p:cNvPr>
          <p:cNvSpPr/>
          <p:nvPr/>
        </p:nvSpPr>
        <p:spPr>
          <a:xfrm rot="16880281">
            <a:off x="10837863" y="5141913"/>
            <a:ext cx="2149475" cy="1495425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pic>
        <p:nvPicPr>
          <p:cNvPr id="45065" name="Graphic 16" descr="Butterfly with solid fill">
            <a:extLst>
              <a:ext uri="{FF2B5EF4-FFF2-40B4-BE49-F238E27FC236}">
                <a16:creationId xmlns:a16="http://schemas.microsoft.com/office/drawing/2014/main" id="{E6BA37C0-3886-411C-8447-21357807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452334">
            <a:off x="10387013" y="502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8" hidden="1">
            <a:extLst>
              <a:ext uri="{FF2B5EF4-FFF2-40B4-BE49-F238E27FC236}">
                <a16:creationId xmlns:a16="http://schemas.microsoft.com/office/drawing/2014/main" id="{61B908D9-929B-46C3-A20D-AE6974A4FD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20EB0A6A-EC3C-4559-83FB-EA3BD8150769}"/>
              </a:ext>
            </a:extLst>
          </p:cNvPr>
          <p:cNvCxnSpPr>
            <a:cxnSpLocks/>
          </p:cNvCxnSpPr>
          <p:nvPr/>
        </p:nvCxnSpPr>
        <p:spPr>
          <a:xfrm>
            <a:off x="8204200" y="522288"/>
            <a:ext cx="39878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08" name="Title 1">
            <a:extLst>
              <a:ext uri="{FF2B5EF4-FFF2-40B4-BE49-F238E27FC236}">
                <a16:creationId xmlns:a16="http://schemas.microsoft.com/office/drawing/2014/main" id="{8BDF05AD-886C-43CF-8181-2C5CFB65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6075"/>
            <a:ext cx="117348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lgerian" panose="04020705040A02060702" pitchFamily="82" charset="0"/>
              </a:rPr>
              <a:t>FUTURE ENHANCEMENT</a:t>
            </a:r>
            <a:endParaRPr lang="en-US" altLang="en-US">
              <a:latin typeface="Century Gothic" panose="020B0502020202020204" pitchFamily="34" charset="0"/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320C9A69-B0C6-4D75-B811-6F56BDC983AA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3909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10" name="TextBox 16">
            <a:extLst>
              <a:ext uri="{FF2B5EF4-FFF2-40B4-BE49-F238E27FC236}">
                <a16:creationId xmlns:a16="http://schemas.microsoft.com/office/drawing/2014/main" id="{90725750-F3B6-4B60-8F4B-FB0E634E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1712913"/>
            <a:ext cx="8453438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This crowd controller circuit is a real time application based and most useful one nowadays.</a:t>
            </a:r>
          </a:p>
          <a:p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It works as a security system when camera is attached.</a:t>
            </a:r>
          </a:p>
          <a:p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If we attach a small IC chip to the persons entering in the area , then we can monitor the movements of the people.</a:t>
            </a:r>
          </a:p>
          <a:p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So that we can avoid missing cases in overcrowd areas and we can also able to monitor the health conditions of the people to help them in emergency cases.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6">
            <a:extLst>
              <a:ext uri="{FF2B5EF4-FFF2-40B4-BE49-F238E27FC236}">
                <a16:creationId xmlns:a16="http://schemas.microsoft.com/office/drawing/2014/main" id="{06140F5D-7D70-4D48-B674-5BB2F849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CFA7BF5E-8D0F-44F2-ABB7-5FF18C0E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Box 4">
            <a:extLst>
              <a:ext uri="{FF2B5EF4-FFF2-40B4-BE49-F238E27FC236}">
                <a16:creationId xmlns:a16="http://schemas.microsoft.com/office/drawing/2014/main" id="{05F05C8C-C8D2-4315-AEFB-CD420C17B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413" y="4008438"/>
            <a:ext cx="488315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Sincere regards</a:t>
            </a:r>
            <a:r>
              <a:rPr lang="en-IN" altLang="en-US" sz="1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D.Maheswari        20255-ec-032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J.L.D.Lavanya        20255-ec-045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G.V.Yeswanth        20255-ec-044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D.Mani Prasad      20255-ec-034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B.Kalpavalli           20255-ec-016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B.veerendra          20255-ec-019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8" hidden="1">
            <a:extLst>
              <a:ext uri="{FF2B5EF4-FFF2-40B4-BE49-F238E27FC236}">
                <a16:creationId xmlns:a16="http://schemas.microsoft.com/office/drawing/2014/main" id="{0DA52760-20A4-421B-A288-1E56E14436F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F2C7E704-A30A-42FD-A8B7-2DEACCB61305}"/>
              </a:ext>
            </a:extLst>
          </p:cNvPr>
          <p:cNvCxnSpPr>
            <a:cxnSpLocks/>
          </p:cNvCxnSpPr>
          <p:nvPr/>
        </p:nvCxnSpPr>
        <p:spPr>
          <a:xfrm>
            <a:off x="8105775" y="52228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0" name="Title 1">
            <a:extLst>
              <a:ext uri="{FF2B5EF4-FFF2-40B4-BE49-F238E27FC236}">
                <a16:creationId xmlns:a16="http://schemas.microsoft.com/office/drawing/2014/main" id="{7F57B11F-B73C-47A9-923C-93F25F920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6075"/>
            <a:ext cx="1173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lgerian" panose="04020705040A02060702" pitchFamily="82" charset="0"/>
              </a:rPr>
              <a:t>ABSTRACT</a:t>
            </a:r>
            <a:br>
              <a:rPr lang="en-US" altLang="en-US">
                <a:latin typeface="Century Gothic" panose="020B0502020202020204" pitchFamily="34" charset="0"/>
              </a:rPr>
            </a:br>
            <a:endParaRPr lang="en-US" altLang="en-US">
              <a:latin typeface="Century Gothic" panose="020B0502020202020204" pitchFamily="34" charset="0"/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1822A979-FA41-4841-900C-0C4A8F88A98B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2" name="TextBox 2">
            <a:extLst>
              <a:ext uri="{FF2B5EF4-FFF2-40B4-BE49-F238E27FC236}">
                <a16:creationId xmlns:a16="http://schemas.microsoft.com/office/drawing/2014/main" id="{49C27121-8E07-4028-B192-7B40BFFF0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1520825"/>
            <a:ext cx="10158412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no Pro Light Display" panose="02020402050506020403" pitchFamily="18" charset="0"/>
              </a:rPr>
              <a:t> Many times we have seen that a gatekeeper or security guards who controls the people in overcrowded   areas like shopping malls , political meeting , events, temples etc., But in some cases manually it is not possible to have an accurate count of the people entering or leaving the area . thus it will lead to over crowded accidents(like human stampede).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no Pro Light Display" panose="02020402050506020403" pitchFamily="18" charset="0"/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no Pro Light Display" panose="02020402050506020403" pitchFamily="18" charset="0"/>
              </a:rPr>
              <a:t> So Inorder to solve this problem we came up with a digital circuit , which will give a clear analysis about the population in a particular area . It will count and display the number of people entering , leaving the area and present inside the area . It is also capable of indicating overcrowd alert with the help of a buzzer and LCD.</a:t>
            </a:r>
            <a:endParaRPr lang="en-IN" altLang="en-US" sz="2400">
              <a:latin typeface="Arno Pro Light Display" panose="02020402050506020403" pitchFamily="18" charset="0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F5C6FCF0-75DA-4DC6-88C1-275B27E073CD}"/>
              </a:ext>
            </a:extLst>
          </p:cNvPr>
          <p:cNvSpPr/>
          <p:nvPr/>
        </p:nvSpPr>
        <p:spPr>
          <a:xfrm>
            <a:off x="11233150" y="4797425"/>
            <a:ext cx="1917700" cy="2111375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40354807-0614-42F6-A7A0-79C05534663D}"/>
              </a:ext>
            </a:extLst>
          </p:cNvPr>
          <p:cNvSpPr/>
          <p:nvPr/>
        </p:nvSpPr>
        <p:spPr>
          <a:xfrm>
            <a:off x="10063163" y="5853113"/>
            <a:ext cx="1801812" cy="2009775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8" hidden="1">
            <a:extLst>
              <a:ext uri="{FF2B5EF4-FFF2-40B4-BE49-F238E27FC236}">
                <a16:creationId xmlns:a16="http://schemas.microsoft.com/office/drawing/2014/main" id="{3F4F11D4-C96F-471B-82EA-633D317EFF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DF785C47-F9FC-42D5-9DF9-8D3E769FF4AA}"/>
              </a:ext>
            </a:extLst>
          </p:cNvPr>
          <p:cNvCxnSpPr>
            <a:cxnSpLocks/>
          </p:cNvCxnSpPr>
          <p:nvPr/>
        </p:nvCxnSpPr>
        <p:spPr>
          <a:xfrm>
            <a:off x="7875588" y="522288"/>
            <a:ext cx="43164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8" name="Title 1">
            <a:extLst>
              <a:ext uri="{FF2B5EF4-FFF2-40B4-BE49-F238E27FC236}">
                <a16:creationId xmlns:a16="http://schemas.microsoft.com/office/drawing/2014/main" id="{C0E923A7-E874-4687-8B89-AB17378B8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6075"/>
            <a:ext cx="1173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lgerian" panose="04020705040A02060702" pitchFamily="82" charset="0"/>
              </a:rPr>
              <a:t>Block diagram</a:t>
            </a:r>
            <a:br>
              <a:rPr lang="en-US" altLang="en-US">
                <a:latin typeface="Century Gothic" panose="020B0502020202020204" pitchFamily="34" charset="0"/>
              </a:rPr>
            </a:br>
            <a:endParaRPr lang="en-US" altLang="en-US">
              <a:latin typeface="Century Gothic" panose="020B0502020202020204" pitchFamily="34" charset="0"/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D2356205-19B8-4BE2-B51D-2F8F20813102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91636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5">
            <a:extLst>
              <a:ext uri="{FF2B5EF4-FFF2-40B4-BE49-F238E27FC236}">
                <a16:creationId xmlns:a16="http://schemas.microsoft.com/office/drawing/2014/main" id="{059B7908-800E-43D4-889C-D75ABC5D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120775"/>
            <a:ext cx="8151812" cy="524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4E59809F-D6E0-4C1D-84BC-10FE8A8A17E4}"/>
              </a:ext>
            </a:extLst>
          </p:cNvPr>
          <p:cNvCxnSpPr>
            <a:cxnSpLocks/>
          </p:cNvCxnSpPr>
          <p:nvPr/>
        </p:nvCxnSpPr>
        <p:spPr>
          <a:xfrm>
            <a:off x="8523288" y="522288"/>
            <a:ext cx="36687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5" name="Title 1">
            <a:extLst>
              <a:ext uri="{FF2B5EF4-FFF2-40B4-BE49-F238E27FC236}">
                <a16:creationId xmlns:a16="http://schemas.microsoft.com/office/drawing/2014/main" id="{E6FCF4CA-D12A-471F-A99B-CA871BEBD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28613"/>
            <a:ext cx="11734800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lgerian" panose="04020705040A02060702" pitchFamily="82" charset="0"/>
              </a:rPr>
              <a:t>Required components</a:t>
            </a: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18346F1F-D79A-4D60-8F68-82C635310434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683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7" name="Title 1" hidden="1">
            <a:extLst>
              <a:ext uri="{FF2B5EF4-FFF2-40B4-BE49-F238E27FC236}">
                <a16:creationId xmlns:a16="http://schemas.microsoft.com/office/drawing/2014/main" id="{5473CC11-FF71-43FA-BDA7-6C2BECECF3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11</a:t>
            </a:r>
          </a:p>
        </p:txBody>
      </p:sp>
      <p:sp>
        <p:nvSpPr>
          <p:cNvPr id="12" name="Rectangle: Rounded Corners 11" descr="&quot;&quot;">
            <a:extLst>
              <a:ext uri="{FF2B5EF4-FFF2-40B4-BE49-F238E27FC236}">
                <a16:creationId xmlns:a16="http://schemas.microsoft.com/office/drawing/2014/main" id="{21488275-1DC8-43C0-AB86-4C799AD00133}"/>
              </a:ext>
            </a:extLst>
          </p:cNvPr>
          <p:cNvSpPr/>
          <p:nvPr/>
        </p:nvSpPr>
        <p:spPr>
          <a:xfrm>
            <a:off x="801688" y="1730375"/>
            <a:ext cx="3476625" cy="38893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Colonna MT" panose="04020805060202030203" pitchFamily="82" charset="0"/>
              </a:rPr>
              <a:t>HARDWARE COMPONENTS</a:t>
            </a:r>
          </a:p>
        </p:txBody>
      </p:sp>
      <p:sp>
        <p:nvSpPr>
          <p:cNvPr id="13" name="Rectangle: Rounded Corners 12" descr="&quot;&quot;">
            <a:extLst>
              <a:ext uri="{FF2B5EF4-FFF2-40B4-BE49-F238E27FC236}">
                <a16:creationId xmlns:a16="http://schemas.microsoft.com/office/drawing/2014/main" id="{E97C9A3F-18C1-4C7E-A260-F1AE9BEEDDC3}"/>
              </a:ext>
            </a:extLst>
          </p:cNvPr>
          <p:cNvSpPr/>
          <p:nvPr/>
        </p:nvSpPr>
        <p:spPr>
          <a:xfrm>
            <a:off x="7194550" y="1730375"/>
            <a:ext cx="3398838" cy="38893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Colonna MT" panose="04020805060202030203" pitchFamily="82" charset="0"/>
              </a:rPr>
              <a:t>SOFTWARE USED</a:t>
            </a:r>
          </a:p>
        </p:txBody>
      </p:sp>
      <p:sp>
        <p:nvSpPr>
          <p:cNvPr id="13320" name="TextBox 14">
            <a:extLst>
              <a:ext uri="{FF2B5EF4-FFF2-40B4-BE49-F238E27FC236}">
                <a16:creationId xmlns:a16="http://schemas.microsoft.com/office/drawing/2014/main" id="{8442192B-9269-49DD-9E2F-17FFACFB2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2787650"/>
            <a:ext cx="366871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/>
              <a:t>Arduino-UNO R3 board  -1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/>
              <a:t>IR Sensors -2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/>
              <a:t>16x2 LCD display -1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/>
              <a:t>Buzzer -1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/>
              <a:t>10k potentiometer -1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/>
              <a:t>9v power adaptor -1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/>
              <a:t>Arduino cable -1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IN" altLang="en-US" sz="1800" dirty="0"/>
              <a:t>Bread board -1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IN" altLang="en-US" sz="1800" dirty="0"/>
              <a:t>Male to male jumper wires -few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IN" altLang="en-US" sz="1800" dirty="0"/>
              <a:t>Male to female jumper wires -few</a:t>
            </a:r>
          </a:p>
        </p:txBody>
      </p:sp>
      <p:sp>
        <p:nvSpPr>
          <p:cNvPr id="13321" name="TextBox 15">
            <a:extLst>
              <a:ext uri="{FF2B5EF4-FFF2-40B4-BE49-F238E27FC236}">
                <a16:creationId xmlns:a16="http://schemas.microsoft.com/office/drawing/2014/main" id="{54325EA8-2873-4D38-A547-8FEB90D23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850" y="2589213"/>
            <a:ext cx="3157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/>
              <a:t>Arduino ide software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IN" altLang="en-US" sz="1800"/>
              <a:t>Embedded c language</a:t>
            </a:r>
          </a:p>
        </p:txBody>
      </p:sp>
      <p:grpSp>
        <p:nvGrpSpPr>
          <p:cNvPr id="13322" name="Group 9">
            <a:extLst>
              <a:ext uri="{FF2B5EF4-FFF2-40B4-BE49-F238E27FC236}">
                <a16:creationId xmlns:a16="http://schemas.microsoft.com/office/drawing/2014/main" id="{642D84F2-004F-4572-B206-9E54FFCCD41F}"/>
              </a:ext>
            </a:extLst>
          </p:cNvPr>
          <p:cNvGrpSpPr>
            <a:grpSpLocks/>
          </p:cNvGrpSpPr>
          <p:nvPr/>
        </p:nvGrpSpPr>
        <p:grpSpPr bwMode="auto">
          <a:xfrm>
            <a:off x="9394825" y="4464050"/>
            <a:ext cx="3613150" cy="2717800"/>
            <a:chOff x="9092243" y="4473137"/>
            <a:chExt cx="3613175" cy="271807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899370-54F5-4EAD-9D64-8399FAC1B3B0}"/>
                </a:ext>
              </a:extLst>
            </p:cNvPr>
            <p:cNvSpPr/>
            <p:nvPr/>
          </p:nvSpPr>
          <p:spPr>
            <a:xfrm>
              <a:off x="10697217" y="4546169"/>
              <a:ext cx="231777" cy="21274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764F23-3F95-4E64-802B-8BDD82AB1E58}"/>
                </a:ext>
              </a:extLst>
            </p:cNvPr>
            <p:cNvSpPr/>
            <p:nvPr/>
          </p:nvSpPr>
          <p:spPr>
            <a:xfrm>
              <a:off x="11205221" y="4473137"/>
              <a:ext cx="128588" cy="158766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06F27D-34C2-4A7D-A0EB-03D526AE7BD6}"/>
                </a:ext>
              </a:extLst>
            </p:cNvPr>
            <p:cNvSpPr/>
            <p:nvPr/>
          </p:nvSpPr>
          <p:spPr>
            <a:xfrm>
              <a:off x="10070150" y="4922446"/>
              <a:ext cx="376241" cy="349286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16F93F-6BB4-466B-9516-53089677D608}"/>
                </a:ext>
              </a:extLst>
            </p:cNvPr>
            <p:cNvSpPr/>
            <p:nvPr/>
          </p:nvSpPr>
          <p:spPr>
            <a:xfrm>
              <a:off x="9092243" y="5393981"/>
              <a:ext cx="1743087" cy="16543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0E2EA2-23AF-4DE0-A7EE-66DA163DBA47}"/>
                </a:ext>
              </a:extLst>
            </p:cNvPr>
            <p:cNvSpPr/>
            <p:nvPr/>
          </p:nvSpPr>
          <p:spPr>
            <a:xfrm rot="18971507">
              <a:off x="10162225" y="4731926"/>
              <a:ext cx="2543193" cy="24592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8" hidden="1">
            <a:extLst>
              <a:ext uri="{FF2B5EF4-FFF2-40B4-BE49-F238E27FC236}">
                <a16:creationId xmlns:a16="http://schemas.microsoft.com/office/drawing/2014/main" id="{0A90640B-5DFE-4D7B-99F3-F017A0FC4E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4AA21F66-ED96-40BA-A14F-618687466526}"/>
              </a:ext>
            </a:extLst>
          </p:cNvPr>
          <p:cNvCxnSpPr>
            <a:cxnSpLocks/>
          </p:cNvCxnSpPr>
          <p:nvPr/>
        </p:nvCxnSpPr>
        <p:spPr>
          <a:xfrm>
            <a:off x="8789988" y="522288"/>
            <a:ext cx="34020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Title 1">
            <a:extLst>
              <a:ext uri="{FF2B5EF4-FFF2-40B4-BE49-F238E27FC236}">
                <a16:creationId xmlns:a16="http://schemas.microsoft.com/office/drawing/2014/main" id="{E2E49536-C546-4270-970B-59678D7A1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8" y="363538"/>
            <a:ext cx="1173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lgerian" panose="04020705040A02060702" pitchFamily="82" charset="0"/>
              </a:rPr>
              <a:t>Purpose of each component</a:t>
            </a:r>
            <a:br>
              <a:rPr lang="en-US" altLang="en-US">
                <a:latin typeface="Century Gothic" panose="020B0502020202020204" pitchFamily="34" charset="0"/>
              </a:rPr>
            </a:br>
            <a:endParaRPr lang="en-US" altLang="en-US">
              <a:latin typeface="Century Gothic" panose="020B0502020202020204" pitchFamily="34" charset="0"/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838F4EE2-2B62-4A0C-A65F-740F7C3EC592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06228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6" name="TextBox 4">
            <a:extLst>
              <a:ext uri="{FF2B5EF4-FFF2-40B4-BE49-F238E27FC236}">
                <a16:creationId xmlns:a16="http://schemas.microsoft.com/office/drawing/2014/main" id="{B8000B48-F164-4ACA-98E3-EA2E781DD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1214438"/>
            <a:ext cx="5054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2400">
                <a:solidFill>
                  <a:srgbClr val="0066FF"/>
                </a:solidFill>
                <a:latin typeface="Algerian" panose="04020705040A02060702" pitchFamily="82" charset="0"/>
              </a:rPr>
              <a:t>Arduino-uno board</a:t>
            </a:r>
            <a:endParaRPr lang="en-IN" altLang="en-US" sz="2400">
              <a:solidFill>
                <a:srgbClr val="0066FF"/>
              </a:solidFill>
              <a:latin typeface="Algerian" panose="04020705040A02060702" pitchFamily="82" charset="0"/>
            </a:endParaRPr>
          </a:p>
        </p:txBody>
      </p:sp>
      <p:sp>
        <p:nvSpPr>
          <p:cNvPr id="15367" name="TextBox 5">
            <a:extLst>
              <a:ext uri="{FF2B5EF4-FFF2-40B4-BE49-F238E27FC236}">
                <a16:creationId xmlns:a16="http://schemas.microsoft.com/office/drawing/2014/main" id="{DDFF65E4-59C9-43A8-BFCF-E39C6316E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8" y="2111375"/>
            <a:ext cx="6513512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anose="020F0502020204030204" pitchFamily="34" charset="0"/>
                <a:cs typeface="Calibri" panose="020F0502020204030204" pitchFamily="34" charset="0"/>
              </a:rPr>
              <a:t>The Arduino UNO is a flexible, easy-to-use programmable and open source microcontroller board based on the Microchip ATmega328P microcontroller.</a:t>
            </a:r>
          </a:p>
        </p:txBody>
      </p:sp>
      <p:sp>
        <p:nvSpPr>
          <p:cNvPr id="15368" name="TextBox 2">
            <a:extLst>
              <a:ext uri="{FF2B5EF4-FFF2-40B4-BE49-F238E27FC236}">
                <a16:creationId xmlns:a16="http://schemas.microsoft.com/office/drawing/2014/main" id="{C38363C8-5679-40FE-9078-921EB1A00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4691063"/>
            <a:ext cx="6634162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Use of the component in the circuit: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anose="020F0502020204030204" pitchFamily="34" charset="0"/>
                <a:cs typeface="Calibri" panose="020F0502020204030204" pitchFamily="34" charset="0"/>
              </a:rPr>
              <a:t>In this project we have connected the LCD, IR sensors , buzzer and other components to this Arduino. The source code is also dumped into the Arduino.</a:t>
            </a:r>
          </a:p>
        </p:txBody>
      </p:sp>
      <p:pic>
        <p:nvPicPr>
          <p:cNvPr id="15369" name="Picture 4">
            <a:extLst>
              <a:ext uri="{FF2B5EF4-FFF2-40B4-BE49-F238E27FC236}">
                <a16:creationId xmlns:a16="http://schemas.microsoft.com/office/drawing/2014/main" id="{ECD4EFFE-DBBF-42A4-8B8D-30E473E0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288" y="1597025"/>
            <a:ext cx="4338637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" name="TextBox 2">
            <a:extLst>
              <a:ext uri="{FF2B5EF4-FFF2-40B4-BE49-F238E27FC236}">
                <a16:creationId xmlns:a16="http://schemas.microsoft.com/office/drawing/2014/main" id="{A4117870-24B1-4839-A830-2D497B388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8" y="3390900"/>
            <a:ext cx="529590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Specifications:-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cs typeface="Calibri" panose="020F0502020204030204" pitchFamily="34" charset="0"/>
              </a:rPr>
              <a:t>Input voltage- 6-20 v  ,  Input current- 20 amp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cs typeface="Calibri" panose="020F0502020204030204" pitchFamily="34" charset="0"/>
              </a:rPr>
              <a:t>clock frequency- 16M HZ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8" hidden="1">
            <a:extLst>
              <a:ext uri="{FF2B5EF4-FFF2-40B4-BE49-F238E27FC236}">
                <a16:creationId xmlns:a16="http://schemas.microsoft.com/office/drawing/2014/main" id="{9AD5B355-AA3C-4F03-996F-152FBE6B2AC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8EABDF6C-45D8-460F-B96E-156048DA7091}"/>
              </a:ext>
            </a:extLst>
          </p:cNvPr>
          <p:cNvCxnSpPr>
            <a:cxnSpLocks/>
          </p:cNvCxnSpPr>
          <p:nvPr/>
        </p:nvCxnSpPr>
        <p:spPr>
          <a:xfrm>
            <a:off x="8669338" y="522288"/>
            <a:ext cx="352266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itle 1">
            <a:extLst>
              <a:ext uri="{FF2B5EF4-FFF2-40B4-BE49-F238E27FC236}">
                <a16:creationId xmlns:a16="http://schemas.microsoft.com/office/drawing/2014/main" id="{FD034C6D-EAD2-4678-AEF2-E2E5BE137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163" y="352425"/>
            <a:ext cx="11734801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lgerian" panose="04020705040A02060702" pitchFamily="82" charset="0"/>
              </a:rPr>
              <a:t>Purpose of each component</a:t>
            </a:r>
            <a:endParaRPr lang="en-US" altLang="en-US">
              <a:latin typeface="Century Gothic" panose="020B0502020202020204" pitchFamily="34" charset="0"/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8E0EEE94-7D3E-468B-B904-2086A1E01485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302736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4" name="Picture 11">
            <a:extLst>
              <a:ext uri="{FF2B5EF4-FFF2-40B4-BE49-F238E27FC236}">
                <a16:creationId xmlns:a16="http://schemas.microsoft.com/office/drawing/2014/main" id="{57906D23-8ABE-4FAE-92EE-52E5F7FBB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75" y="1298575"/>
            <a:ext cx="3656013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Box 3">
            <a:extLst>
              <a:ext uri="{FF2B5EF4-FFF2-40B4-BE49-F238E27FC236}">
                <a16:creationId xmlns:a16="http://schemas.microsoft.com/office/drawing/2014/main" id="{685722D3-0FED-42FF-975F-A983DDA1E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725" y="5113338"/>
            <a:ext cx="7115175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7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Connection</a:t>
            </a: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N" altLang="en-US" sz="18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</a:t>
            </a: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N" altLang="en-US" sz="18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IR</a:t>
            </a: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IN" altLang="en-US" sz="18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sensor in the circuit</a:t>
            </a: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</a:p>
          <a:p>
            <a:pPr eaLnBrk="1" hangingPunct="1">
              <a:lnSpc>
                <a:spcPct val="107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As shown in the figure the vcc and ground terminals are connected to     +5v and gnd respectively . The output terminal is connected to pin 2 of arduino.</a:t>
            </a:r>
          </a:p>
        </p:txBody>
      </p:sp>
      <p:pic>
        <p:nvPicPr>
          <p:cNvPr id="17416" name="Picture 5">
            <a:extLst>
              <a:ext uri="{FF2B5EF4-FFF2-40B4-BE49-F238E27FC236}">
                <a16:creationId xmlns:a16="http://schemas.microsoft.com/office/drawing/2014/main" id="{E6DCEE8D-229F-4AD6-8A9D-9E0F631A5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164013"/>
            <a:ext cx="395605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TextBox 1">
            <a:extLst>
              <a:ext uri="{FF2B5EF4-FFF2-40B4-BE49-F238E27FC236}">
                <a16:creationId xmlns:a16="http://schemas.microsoft.com/office/drawing/2014/main" id="{8AF0A8B0-D274-403C-8BE0-FEAF7C73C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" y="1401763"/>
            <a:ext cx="23383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IN" altLang="en-US">
                <a:solidFill>
                  <a:srgbClr val="FF9900"/>
                </a:solidFill>
                <a:latin typeface="Algerian" panose="04020705040A02060702" pitchFamily="82" charset="0"/>
              </a:rPr>
              <a:t>IR SENSOR</a:t>
            </a:r>
          </a:p>
        </p:txBody>
      </p:sp>
      <p:sp>
        <p:nvSpPr>
          <p:cNvPr id="17418" name="TextBox 5">
            <a:extLst>
              <a:ext uri="{FF2B5EF4-FFF2-40B4-BE49-F238E27FC236}">
                <a16:creationId xmlns:a16="http://schemas.microsoft.com/office/drawing/2014/main" id="{8E36B809-DEE6-454F-85AC-DE94D9342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" y="2141538"/>
            <a:ext cx="6513513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Infrared (IR) sensor module is a distance proximity sensor “switch”. 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uses the electromagnetic reflection principle.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IR sensor gives an electrical signal as an output when an object comes in front of it. </a:t>
            </a:r>
          </a:p>
        </p:txBody>
      </p:sp>
      <p:sp>
        <p:nvSpPr>
          <p:cNvPr id="17419" name="TextBox 2">
            <a:extLst>
              <a:ext uri="{FF2B5EF4-FFF2-40B4-BE49-F238E27FC236}">
                <a16:creationId xmlns:a16="http://schemas.microsoft.com/office/drawing/2014/main" id="{6728176C-D43C-410E-AC4B-69891DA27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725" y="4019550"/>
            <a:ext cx="60547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900" b="1"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r>
              <a:rPr lang="en-I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:-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cs typeface="Calibri" panose="020F0502020204030204" pitchFamily="34" charset="0"/>
              </a:rPr>
              <a:t>Operating voltage- 5v  ,  Distance measuring range- 20 cm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8" hidden="1">
            <a:extLst>
              <a:ext uri="{FF2B5EF4-FFF2-40B4-BE49-F238E27FC236}">
                <a16:creationId xmlns:a16="http://schemas.microsoft.com/office/drawing/2014/main" id="{8D044B6D-7E0D-40E9-B690-F0B8FD5170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FB553D6D-E160-489C-8680-0FDAAC119B22}"/>
              </a:ext>
            </a:extLst>
          </p:cNvPr>
          <p:cNvCxnSpPr>
            <a:cxnSpLocks/>
          </p:cNvCxnSpPr>
          <p:nvPr/>
        </p:nvCxnSpPr>
        <p:spPr>
          <a:xfrm>
            <a:off x="8782050" y="522288"/>
            <a:ext cx="340995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558D3E0-F5D9-49AA-BF8F-05510A68E4A5}"/>
              </a:ext>
            </a:extLst>
          </p:cNvPr>
          <p:cNvSpPr txBox="1">
            <a:spLocks/>
          </p:cNvSpPr>
          <p:nvPr/>
        </p:nvSpPr>
        <p:spPr>
          <a:xfrm>
            <a:off x="0" y="3460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Purpose of each component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6A9D4EC8-2C6C-4687-930F-47BEF08D8073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297656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2" name="TextBox 2">
            <a:extLst>
              <a:ext uri="{FF2B5EF4-FFF2-40B4-BE49-F238E27FC236}">
                <a16:creationId xmlns:a16="http://schemas.microsoft.com/office/drawing/2014/main" id="{FD8C0B61-EABA-41DD-946A-7BF2939CA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1189038"/>
            <a:ext cx="3838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2400">
                <a:solidFill>
                  <a:srgbClr val="0066FF"/>
                </a:solidFill>
                <a:latin typeface="Algerian" panose="04020705040A02060702" pitchFamily="82" charset="0"/>
              </a:rPr>
              <a:t>16x2 LCD display</a:t>
            </a:r>
            <a:endParaRPr lang="en-IN" altLang="en-US" sz="2400">
              <a:solidFill>
                <a:srgbClr val="0066FF"/>
              </a:solidFill>
              <a:latin typeface="Algerian" panose="04020705040A02060702" pitchFamily="82" charset="0"/>
            </a:endParaRPr>
          </a:p>
        </p:txBody>
      </p:sp>
      <p:sp>
        <p:nvSpPr>
          <p:cNvPr id="18439" name="TextBox 5">
            <a:extLst>
              <a:ext uri="{FF2B5EF4-FFF2-40B4-BE49-F238E27FC236}">
                <a16:creationId xmlns:a16="http://schemas.microsoft.com/office/drawing/2014/main" id="{C99C5360-1799-4B9B-8334-6CD3B1A3B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2092325"/>
            <a:ext cx="5287963" cy="922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Caption" panose="02020502040506020403" pitchFamily="18" charset="0"/>
              </a:rPr>
              <a:t>LCDs (Liquid Crystal Displays) are used in embedded system applications for displaying various parameters and status of the system.</a:t>
            </a:r>
          </a:p>
        </p:txBody>
      </p:sp>
      <p:sp>
        <p:nvSpPr>
          <p:cNvPr id="19464" name="TextBox 1">
            <a:extLst>
              <a:ext uri="{FF2B5EF4-FFF2-40B4-BE49-F238E27FC236}">
                <a16:creationId xmlns:a16="http://schemas.microsoft.com/office/drawing/2014/main" id="{A97A5380-7A9D-463C-A7C3-CA22E5912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4910138"/>
            <a:ext cx="7408862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cs typeface="Calibri" panose="020F0502020204030204" pitchFamily="34" charset="0"/>
              </a:rPr>
              <a:t>Connection of LCD in the circuit:</a:t>
            </a:r>
          </a:p>
          <a:p>
            <a:pPr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Connect LCD RS pin to digital pin 12,Enable pin to digital pin 11</a:t>
            </a:r>
            <a:r>
              <a:rPr lang="en-IN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en-GB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D4 pin to digital pin 5</a:t>
            </a:r>
            <a:r>
              <a:rPr lang="en-IN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en-GB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D5 pin to digital pin 4</a:t>
            </a:r>
            <a:r>
              <a:rPr lang="en-IN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en-GB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D6 pin to digital pin 3</a:t>
            </a:r>
            <a:r>
              <a:rPr lang="en-IN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en-GB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D7 pin to digital pin 2</a:t>
            </a:r>
            <a:r>
              <a:rPr lang="en-IN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en-GB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R/W pin to GND</a:t>
            </a:r>
            <a:r>
              <a:rPr lang="en-IN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en-GB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VSS pin to GND</a:t>
            </a:r>
            <a:r>
              <a:rPr lang="en-IN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</a:t>
            </a:r>
            <a:r>
              <a:rPr lang="en-GB" altLang="en-US" sz="180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VCC pin to 5V respectively.</a:t>
            </a:r>
            <a:endParaRPr lang="en-IN" altLang="en-US" sz="180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465" name="Picture 3">
            <a:extLst>
              <a:ext uri="{FF2B5EF4-FFF2-40B4-BE49-F238E27FC236}">
                <a16:creationId xmlns:a16="http://schemas.microsoft.com/office/drawing/2014/main" id="{30F59A9F-9D60-43C6-A2B4-F550F0923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4260850"/>
            <a:ext cx="3659187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1">
            <a:extLst>
              <a:ext uri="{FF2B5EF4-FFF2-40B4-BE49-F238E27FC236}">
                <a16:creationId xmlns:a16="http://schemas.microsoft.com/office/drawing/2014/main" id="{A60C3D5C-0B1F-4EA6-8282-65EF3C33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63" y="1338263"/>
            <a:ext cx="3838575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TextBox 1">
            <a:extLst>
              <a:ext uri="{FF2B5EF4-FFF2-40B4-BE49-F238E27FC236}">
                <a16:creationId xmlns:a16="http://schemas.microsoft.com/office/drawing/2014/main" id="{4CC4BEB1-CD43-4B1C-B503-32F71FF9E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832225"/>
            <a:ext cx="5580062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900" b="1">
                <a:latin typeface="Calibri" panose="020F0502020204030204" pitchFamily="34" charset="0"/>
                <a:cs typeface="Calibri" panose="020F0502020204030204" pitchFamily="34" charset="0"/>
              </a:rPr>
              <a:t>Specification:-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cs typeface="Calibri" panose="020F0502020204030204" pitchFamily="34" charset="0"/>
              </a:rPr>
              <a:t>Operating voltage- 4.7-5.3V  ,  operating current- 1amp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8" hidden="1">
            <a:extLst>
              <a:ext uri="{FF2B5EF4-FFF2-40B4-BE49-F238E27FC236}">
                <a16:creationId xmlns:a16="http://schemas.microsoft.com/office/drawing/2014/main" id="{BB761569-F85D-475A-8A75-6FA0A89851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/>
              <a:t>Project analysis slide 3</a:t>
            </a:r>
          </a:p>
        </p:txBody>
      </p:sp>
      <p:cxnSp>
        <p:nvCxnSpPr>
          <p:cNvPr id="8" name="Straight Connector 7" descr="&quot;&quot;">
            <a:extLst>
              <a:ext uri="{FF2B5EF4-FFF2-40B4-BE49-F238E27FC236}">
                <a16:creationId xmlns:a16="http://schemas.microsoft.com/office/drawing/2014/main" id="{ED3CA131-16E1-443F-97E7-54D896400323}"/>
              </a:ext>
            </a:extLst>
          </p:cNvPr>
          <p:cNvCxnSpPr>
            <a:cxnSpLocks/>
          </p:cNvCxnSpPr>
          <p:nvPr/>
        </p:nvCxnSpPr>
        <p:spPr>
          <a:xfrm>
            <a:off x="8755063" y="522288"/>
            <a:ext cx="343693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C22BBA0-160E-4145-AB61-583290D4EBE3}"/>
              </a:ext>
            </a:extLst>
          </p:cNvPr>
          <p:cNvSpPr txBox="1">
            <a:spLocks/>
          </p:cNvSpPr>
          <p:nvPr/>
        </p:nvSpPr>
        <p:spPr>
          <a:xfrm>
            <a:off x="0" y="346075"/>
            <a:ext cx="11734800" cy="774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Purpose of each component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 descr="&quot;&quot;">
            <a:extLst>
              <a:ext uri="{FF2B5EF4-FFF2-40B4-BE49-F238E27FC236}">
                <a16:creationId xmlns:a16="http://schemas.microsoft.com/office/drawing/2014/main" id="{E04FBD50-1298-4118-97FA-FD3698273EC7}"/>
              </a:ext>
            </a:extLst>
          </p:cNvPr>
          <p:cNvCxnSpPr>
            <a:cxnSpLocks/>
          </p:cNvCxnSpPr>
          <p:nvPr/>
        </p:nvCxnSpPr>
        <p:spPr>
          <a:xfrm>
            <a:off x="0" y="522288"/>
            <a:ext cx="289877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0" name="TextBox 6">
            <a:extLst>
              <a:ext uri="{FF2B5EF4-FFF2-40B4-BE49-F238E27FC236}">
                <a16:creationId xmlns:a16="http://schemas.microsoft.com/office/drawing/2014/main" id="{43F9A1AA-E3B8-4971-9304-21A02EF4A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981075"/>
            <a:ext cx="2941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2400">
                <a:solidFill>
                  <a:srgbClr val="FF9900"/>
                </a:solidFill>
                <a:latin typeface="Algerian" panose="04020705040A02060702" pitchFamily="82" charset="0"/>
              </a:rPr>
              <a:t>BUZZER</a:t>
            </a:r>
            <a:endParaRPr lang="en-IN" altLang="en-US" sz="2400">
              <a:solidFill>
                <a:srgbClr val="FF9900"/>
              </a:solidFill>
              <a:latin typeface="Algerian" panose="04020705040A02060702" pitchFamily="82" charset="0"/>
            </a:endParaRPr>
          </a:p>
        </p:txBody>
      </p:sp>
      <p:sp>
        <p:nvSpPr>
          <p:cNvPr id="21511" name="TextBox 11">
            <a:extLst>
              <a:ext uri="{FF2B5EF4-FFF2-40B4-BE49-F238E27FC236}">
                <a16:creationId xmlns:a16="http://schemas.microsoft.com/office/drawing/2014/main" id="{EA30A108-295D-4C0F-B792-DE6705F72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743075"/>
            <a:ext cx="6103938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buzzer is understood as a device that creates an audible tone under the influence of an applied external voltage.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sound is  a result of the induced rapid movements created in the diaphragm of the buzzer.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180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21512" name="Picture 17">
            <a:extLst>
              <a:ext uri="{FF2B5EF4-FFF2-40B4-BE49-F238E27FC236}">
                <a16:creationId xmlns:a16="http://schemas.microsoft.com/office/drawing/2014/main" id="{2A78B519-EDA6-4DBA-8795-220C4B2F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819525"/>
            <a:ext cx="4151313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TextBox 1">
            <a:extLst>
              <a:ext uri="{FF2B5EF4-FFF2-40B4-BE49-F238E27FC236}">
                <a16:creationId xmlns:a16="http://schemas.microsoft.com/office/drawing/2014/main" id="{88A95ECA-B7B0-4CB9-A13F-D472056EB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5078413"/>
            <a:ext cx="6103937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Connection of buzzer in circuit: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positive terminal is connected to the pin 9.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Negative terminal is connected to the ground pin. </a:t>
            </a:r>
            <a:endParaRPr lang="en-IN" altLang="en-US" sz="1800" b="1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21514" name="Picture 3">
            <a:extLst>
              <a:ext uri="{FF2B5EF4-FFF2-40B4-BE49-F238E27FC236}">
                <a16:creationId xmlns:a16="http://schemas.microsoft.com/office/drawing/2014/main" id="{A6AC0BC8-7135-466C-8F70-82E4896F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1352550"/>
            <a:ext cx="22161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5" name="TextBox 14">
            <a:extLst>
              <a:ext uri="{FF2B5EF4-FFF2-40B4-BE49-F238E27FC236}">
                <a16:creationId xmlns:a16="http://schemas.microsoft.com/office/drawing/2014/main" id="{A675588D-7E3E-4266-84FB-417B3C9D2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3979863"/>
            <a:ext cx="6103937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9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Specifications</a:t>
            </a:r>
            <a:r>
              <a:rPr lang="en-IN" altLang="en-US" sz="18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Operating voltage - 5V dc  ,  Frequency - 3300 HZ</a:t>
            </a:r>
            <a:endParaRPr lang="en-IN" altLang="en-US" sz="1800" b="1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73">
    <a:dk1>
      <a:srgbClr val="000000"/>
    </a:dk1>
    <a:lt1>
      <a:sysClr val="window" lastClr="FFFFFF"/>
    </a:lt1>
    <a:dk2>
      <a:srgbClr val="585858"/>
    </a:dk2>
    <a:lt2>
      <a:srgbClr val="E3E3E3"/>
    </a:lt2>
    <a:accent1>
      <a:srgbClr val="E20613"/>
    </a:accent1>
    <a:accent2>
      <a:srgbClr val="A9C038"/>
    </a:accent2>
    <a:accent3>
      <a:srgbClr val="11AEC7"/>
    </a:accent3>
    <a:accent4>
      <a:srgbClr val="F59F26"/>
    </a:accent4>
    <a:accent5>
      <a:srgbClr val="0062A9"/>
    </a:accent5>
    <a:accent6>
      <a:srgbClr val="EB6047"/>
    </a:accent6>
    <a:hlink>
      <a:srgbClr val="8ED9F6"/>
    </a:hlink>
    <a:folHlink>
      <a:srgbClr val="C000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2663</TotalTime>
  <Words>1602</Words>
  <Application>Microsoft Office PowerPoint</Application>
  <PresentationFormat>Widescreen</PresentationFormat>
  <Paragraphs>200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Segoe UI Light</vt:lpstr>
      <vt:lpstr>Arial</vt:lpstr>
      <vt:lpstr>Century Gothic</vt:lpstr>
      <vt:lpstr>Calibri</vt:lpstr>
      <vt:lpstr>Algerian</vt:lpstr>
      <vt:lpstr>Times New Roman</vt:lpstr>
      <vt:lpstr>Arno Pro Light Display</vt:lpstr>
      <vt:lpstr>Colonna MT</vt:lpstr>
      <vt:lpstr>Wingdings</vt:lpstr>
      <vt:lpstr>Arno Pro Caption</vt:lpstr>
      <vt:lpstr>Google Sans</vt:lpstr>
      <vt:lpstr>Arno Pro Smbd Display</vt:lpstr>
      <vt:lpstr>Adobe Garamond Pro</vt:lpstr>
      <vt:lpstr>Office Theme</vt:lpstr>
      <vt:lpstr>PowerPoint Presentation</vt:lpstr>
      <vt:lpstr>Project analysis slide 2</vt:lpstr>
      <vt:lpstr>Project analysis slide 3</vt:lpstr>
      <vt:lpstr>Project analysis slide 3</vt:lpstr>
      <vt:lpstr>Project analysis slide 11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PowerPoint Presentation</vt:lpstr>
      <vt:lpstr>Project analysis slide 3</vt:lpstr>
      <vt:lpstr>Project analysis slide 3</vt:lpstr>
      <vt:lpstr>Project analysis slide 3</vt:lpstr>
      <vt:lpstr>Project analysis slide 3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 Nandini Dhanishetti</dc:creator>
  <cp:lastModifiedBy>Divya Nandini Dhanishetti</cp:lastModifiedBy>
  <cp:revision>660</cp:revision>
  <dcterms:created xsi:type="dcterms:W3CDTF">2023-03-01T18:48:13Z</dcterms:created>
  <dcterms:modified xsi:type="dcterms:W3CDTF">2023-05-22T02:22:05Z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